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334" r:id="rId9"/>
    <p:sldId id="298" r:id="rId10"/>
    <p:sldId id="262" r:id="rId11"/>
    <p:sldId id="263" r:id="rId12"/>
    <p:sldId id="299" r:id="rId13"/>
    <p:sldId id="302" r:id="rId14"/>
    <p:sldId id="264" r:id="rId15"/>
    <p:sldId id="266" r:id="rId16"/>
    <p:sldId id="335" r:id="rId17"/>
    <p:sldId id="265" r:id="rId18"/>
    <p:sldId id="336" r:id="rId19"/>
    <p:sldId id="276" r:id="rId20"/>
    <p:sldId id="303" r:id="rId21"/>
    <p:sldId id="293" r:id="rId22"/>
    <p:sldId id="277" r:id="rId23"/>
    <p:sldId id="337" r:id="rId24"/>
    <p:sldId id="338" r:id="rId25"/>
    <p:sldId id="284" r:id="rId26"/>
    <p:sldId id="269" r:id="rId27"/>
    <p:sldId id="304" r:id="rId28"/>
    <p:sldId id="305" r:id="rId29"/>
    <p:sldId id="307" r:id="rId30"/>
    <p:sldId id="306" r:id="rId31"/>
    <p:sldId id="308" r:id="rId32"/>
    <p:sldId id="270" r:id="rId33"/>
    <p:sldId id="309" r:id="rId34"/>
    <p:sldId id="310" r:id="rId35"/>
    <p:sldId id="311" r:id="rId36"/>
    <p:sldId id="312" r:id="rId37"/>
    <p:sldId id="314" r:id="rId38"/>
    <p:sldId id="313" r:id="rId39"/>
    <p:sldId id="315" r:id="rId40"/>
    <p:sldId id="316" r:id="rId41"/>
    <p:sldId id="317" r:id="rId42"/>
    <p:sldId id="294" r:id="rId43"/>
    <p:sldId id="296" r:id="rId44"/>
    <p:sldId id="318" r:id="rId45"/>
    <p:sldId id="319" r:id="rId46"/>
    <p:sldId id="321" r:id="rId47"/>
    <p:sldId id="322" r:id="rId48"/>
    <p:sldId id="323" r:id="rId49"/>
    <p:sldId id="324" r:id="rId50"/>
    <p:sldId id="288" r:id="rId51"/>
    <p:sldId id="289" r:id="rId52"/>
    <p:sldId id="320" r:id="rId53"/>
    <p:sldId id="274"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5" d="100"/>
          <a:sy n="95" d="100"/>
        </p:scale>
        <p:origin x="145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8291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831188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266463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&lt;Madeleine Tourelle&gt;</a:t>
            </a:r>
          </a:p>
          <a:p>
            <a:r>
              <a:rPr lang="en-US" dirty="0">
                <a:solidFill>
                  <a:schemeClr val="bg2"/>
                </a:solidFill>
                <a:latin typeface="Abadi" panose="020B0604020104020204" pitchFamily="34" charset="0"/>
                <a:ea typeface="SF Pro" pitchFamily="2" charset="0"/>
                <a:cs typeface="SF Pro" pitchFamily="2" charset="0"/>
              </a:rPr>
              <a:t>&lt;12/04/2024&gt;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76609" y="1792288"/>
            <a:ext cx="5461000" cy="4634923"/>
          </a:xfrm>
          <a:prstGeom prst="rect">
            <a:avLst/>
          </a:prstGeom>
        </p:spPr>
        <p:txBody>
          <a:bodyPr lIns="91440" tIns="45720" rIns="91440" bIns="45720" anchor="t">
            <a:noAutofit/>
          </a:bodyPr>
          <a:lstStyle/>
          <a:p>
            <a:pPr>
              <a:lnSpc>
                <a:spcPct val="100000"/>
              </a:lnSpc>
              <a:spcBef>
                <a:spcPts val="1400"/>
              </a:spcBef>
            </a:pPr>
            <a:r>
              <a:rPr lang="en-US" sz="1500" dirty="0">
                <a:solidFill>
                  <a:schemeClr val="accent3">
                    <a:lumMod val="25000"/>
                  </a:schemeClr>
                </a:solidFill>
              </a:rPr>
              <a:t>In this project, </a:t>
            </a:r>
            <a:r>
              <a:rPr lang="en-US" sz="1500" b="1" dirty="0">
                <a:solidFill>
                  <a:srgbClr val="0B49CB"/>
                </a:solidFill>
              </a:rPr>
              <a:t>web scraping </a:t>
            </a:r>
            <a:r>
              <a:rPr lang="en-US" sz="1500" dirty="0">
                <a:solidFill>
                  <a:schemeClr val="accent3">
                    <a:lumMod val="25000"/>
                  </a:schemeClr>
                </a:solidFill>
              </a:rPr>
              <a:t>is employed to collect historical launch records from a Wikipedia page titled </a:t>
            </a:r>
            <a:r>
              <a:rPr lang="en-US" sz="1500" u="sng" dirty="0">
                <a:solidFill>
                  <a:schemeClr val="accent3">
                    <a:lumMod val="25000"/>
                  </a:schemeClr>
                </a:solidFill>
              </a:rPr>
              <a:t>"List of Falcon 9 and Falcon Heavy launches".</a:t>
            </a:r>
            <a:br>
              <a:rPr lang="en-US" sz="1500" u="sng" dirty="0">
                <a:solidFill>
                  <a:schemeClr val="accent3">
                    <a:lumMod val="25000"/>
                  </a:schemeClr>
                </a:solidFill>
              </a:rPr>
            </a:br>
            <a:br>
              <a:rPr lang="en-US" sz="1500" dirty="0">
                <a:solidFill>
                  <a:schemeClr val="accent3">
                    <a:lumMod val="25000"/>
                  </a:schemeClr>
                </a:solidFill>
              </a:rPr>
            </a:br>
            <a:r>
              <a:rPr lang="en-US" sz="1500" b="1" dirty="0"/>
              <a:t>1.</a:t>
            </a:r>
            <a:r>
              <a:rPr lang="en-US" sz="1500" dirty="0"/>
              <a:t> The web scraping process starts by identifying the target webpage (Wikipedia), setting up the required </a:t>
            </a:r>
            <a:r>
              <a:rPr lang="en-US" sz="1500" dirty="0" err="1"/>
              <a:t>Pythonlibraries</a:t>
            </a:r>
            <a:r>
              <a:rPr lang="en-US" sz="1500" dirty="0"/>
              <a:t> (</a:t>
            </a:r>
            <a:r>
              <a:rPr lang="en-US" sz="1500" dirty="0" err="1"/>
              <a:t>BeautifulSoup</a:t>
            </a:r>
            <a:r>
              <a:rPr lang="en-US" sz="1500" dirty="0"/>
              <a:t>, requests), and making GET requests to fetch the HTML content.</a:t>
            </a:r>
            <a:br>
              <a:rPr lang="en-US" sz="1500" dirty="0"/>
            </a:br>
            <a:r>
              <a:rPr lang="en-US" sz="1500" b="1" dirty="0"/>
              <a:t>2</a:t>
            </a:r>
            <a:r>
              <a:rPr lang="en-US" sz="1500" dirty="0"/>
              <a:t>. The HTML content is parsed using </a:t>
            </a:r>
            <a:r>
              <a:rPr lang="en-US" sz="1500" dirty="0" err="1"/>
              <a:t>BeautifulSoup</a:t>
            </a:r>
            <a:r>
              <a:rPr lang="en-US" sz="1500" dirty="0"/>
              <a:t>, and specific data such as launch date, payload, landing outcome, and launch site is extracted from the HTML tables.</a:t>
            </a:r>
            <a:br>
              <a:rPr lang="en-US" sz="1500" dirty="0"/>
            </a:br>
            <a:r>
              <a:rPr lang="en-US" sz="1500" b="1" dirty="0"/>
              <a:t>3.</a:t>
            </a:r>
            <a:r>
              <a:rPr lang="en-US" sz="1500" dirty="0"/>
              <a:t> The extracted data is cleaned, structured, and stored in a </a:t>
            </a:r>
            <a:r>
              <a:rPr lang="en-US" sz="1500" dirty="0" err="1"/>
              <a:t>DataFrame</a:t>
            </a:r>
            <a:r>
              <a:rPr lang="en-US" sz="1500" dirty="0"/>
              <a:t> for further analysis and prediction tasks.</a:t>
            </a:r>
            <a:br>
              <a:rPr lang="en-US" sz="1500" dirty="0"/>
            </a:br>
            <a:r>
              <a:rPr lang="en-US" sz="1500" b="1" dirty="0"/>
              <a:t>4.</a:t>
            </a:r>
            <a:r>
              <a:rPr lang="en-US" sz="1500" dirty="0"/>
              <a:t> </a:t>
            </a:r>
            <a:r>
              <a:rPr lang="en-US" sz="1500" dirty="0">
                <a:solidFill>
                  <a:schemeClr val="accent3">
                    <a:lumMod val="25000"/>
                  </a:schemeClr>
                </a:solidFill>
              </a:rPr>
              <a:t>Finally, the cleaned data is saved to a CSV file for later use.</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CAPSTONE PROJECT URL: </a:t>
            </a:r>
            <a:r>
              <a:rPr kumimoji="0" lang="en-US" sz="1500" b="0" i="0" u="sng" strike="noStrike" kern="1200" cap="none" spc="0" normalizeH="0" baseline="0" noProof="0" dirty="0">
                <a:ln>
                  <a:noFill/>
                </a:ln>
                <a:solidFill>
                  <a:srgbClr val="0B49CB"/>
                </a:solidFill>
                <a:effectLst/>
                <a:uLnTx/>
                <a:uFillTx/>
                <a:latin typeface="Calibri" panose="020F0502020204030204"/>
                <a:ea typeface="+mn-ea"/>
                <a:cs typeface="+mn-cs"/>
              </a:rPr>
              <a:t>https://github.com/mst141umiami/CAPSTONE.git </a:t>
            </a:r>
            <a:endParaRPr kumimoji="0" lang="en-US" sz="1500" b="0" i="0" u="sng" strike="noStrike" kern="1200" cap="none" spc="0" normalizeH="0" baseline="0" noProof="0" dirty="0">
              <a:ln>
                <a:noFill/>
              </a:ln>
              <a:solidFill>
                <a:srgbClr val="A5A5A5">
                  <a:lumMod val="2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SpaceX Scraping notebook file name: </a:t>
            </a:r>
            <a:br>
              <a:rPr kumimoji="0" lang="en-US" sz="1500" b="0"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br>
            <a:r>
              <a:rPr kumimoji="0" lang="en-US" sz="1500" b="0" i="0" u="none" strike="noStrike" kern="1200" cap="none" spc="0" normalizeH="0" baseline="0" noProof="0" dirty="0" err="1">
                <a:ln>
                  <a:noFill/>
                </a:ln>
                <a:solidFill>
                  <a:srgbClr val="0B49CB"/>
                </a:solidFill>
                <a:effectLst/>
                <a:uLnTx/>
                <a:uFillTx/>
                <a:latin typeface="Calibri" panose="020F0502020204030204"/>
                <a:ea typeface="+mn-ea"/>
                <a:cs typeface="+mn-cs"/>
              </a:rPr>
              <a:t>jupyter</a:t>
            </a:r>
            <a:r>
              <a:rPr kumimoji="0" lang="en-US" sz="1500" b="0" i="0" u="none" strike="noStrike" kern="1200" cap="none" spc="0" normalizeH="0" baseline="0" noProof="0" dirty="0">
                <a:ln>
                  <a:noFill/>
                </a:ln>
                <a:solidFill>
                  <a:srgbClr val="0B49CB"/>
                </a:solidFill>
                <a:effectLst/>
                <a:uLnTx/>
                <a:uFillTx/>
                <a:latin typeface="Calibri" panose="020F0502020204030204"/>
                <a:ea typeface="+mn-ea"/>
                <a:cs typeface="+mn-cs"/>
              </a:rPr>
              <a:t>-labs-webscraping.ipynb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2" name="Picture 11">
            <a:extLst>
              <a:ext uri="{FF2B5EF4-FFF2-40B4-BE49-F238E27FC236}">
                <a16:creationId xmlns:a16="http://schemas.microsoft.com/office/drawing/2014/main" id="{123FD656-263D-45ED-506D-99F193135C8E}"/>
              </a:ext>
            </a:extLst>
          </p:cNvPr>
          <p:cNvPicPr>
            <a:picLocks noChangeAspect="1"/>
          </p:cNvPicPr>
          <p:nvPr/>
        </p:nvPicPr>
        <p:blipFill>
          <a:blip r:embed="rId3"/>
          <a:stretch>
            <a:fillRect/>
          </a:stretch>
        </p:blipFill>
        <p:spPr>
          <a:xfrm>
            <a:off x="5897267" y="1606122"/>
            <a:ext cx="2657846" cy="4620270"/>
          </a:xfrm>
          <a:prstGeom prst="rect">
            <a:avLst/>
          </a:prstGeom>
        </p:spPr>
      </p:pic>
      <p:pic>
        <p:nvPicPr>
          <p:cNvPr id="14" name="Picture 13">
            <a:extLst>
              <a:ext uri="{FF2B5EF4-FFF2-40B4-BE49-F238E27FC236}">
                <a16:creationId xmlns:a16="http://schemas.microsoft.com/office/drawing/2014/main" id="{F312B679-4A2E-EC37-0F66-35CBA94C2729}"/>
              </a:ext>
            </a:extLst>
          </p:cNvPr>
          <p:cNvPicPr>
            <a:picLocks noChangeAspect="1"/>
          </p:cNvPicPr>
          <p:nvPr/>
        </p:nvPicPr>
        <p:blipFill>
          <a:blip r:embed="rId4"/>
          <a:stretch>
            <a:fillRect/>
          </a:stretch>
        </p:blipFill>
        <p:spPr>
          <a:xfrm>
            <a:off x="8862238" y="1760912"/>
            <a:ext cx="2448267" cy="3743847"/>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80247"/>
            <a:ext cx="6193497" cy="5101423"/>
          </a:xfrm>
          <a:prstGeom prst="rect">
            <a:avLst/>
          </a:prstGeom>
        </p:spPr>
        <p:txBody>
          <a:bodyPr/>
          <a:lstStyle/>
          <a:p>
            <a:r>
              <a:rPr lang="en-US" sz="1400" b="1" dirty="0">
                <a:solidFill>
                  <a:srgbClr val="0B49CB"/>
                </a:solidFill>
              </a:rPr>
              <a:t>Data wrangling </a:t>
            </a:r>
            <a:r>
              <a:rPr lang="en-US" sz="1400" dirty="0">
                <a:solidFill>
                  <a:schemeClr val="accent3">
                    <a:lumMod val="25000"/>
                  </a:schemeClr>
                </a:solidFill>
              </a:rPr>
              <a:t>is the process of cleaning, transforming, and structuring raw data into a usable format for analysis. In the context of predicting the success of Falcon 9 first stage landings, the data wrangling process includes </a:t>
            </a:r>
            <a:r>
              <a:rPr lang="en-US" sz="1400" u="sng" dirty="0">
                <a:solidFill>
                  <a:schemeClr val="accent3">
                    <a:lumMod val="25000"/>
                  </a:schemeClr>
                </a:solidFill>
              </a:rPr>
              <a:t>handling missing values, encoding categorical variables, normalizing numerical data, and preparing the dataset for predictive modeling.</a:t>
            </a:r>
          </a:p>
          <a:p>
            <a:pPr marL="0" indent="0">
              <a:buNone/>
            </a:pPr>
            <a:r>
              <a:rPr lang="en-US" sz="1400" dirty="0">
                <a:solidFill>
                  <a:schemeClr val="accent3">
                    <a:lumMod val="25000"/>
                  </a:schemeClr>
                </a:solidFill>
              </a:rPr>
              <a:t>	</a:t>
            </a:r>
            <a:r>
              <a:rPr lang="en-US" sz="1400" b="1" dirty="0">
                <a:solidFill>
                  <a:schemeClr val="accent3">
                    <a:lumMod val="25000"/>
                  </a:schemeClr>
                </a:solidFill>
              </a:rPr>
              <a:t>1. </a:t>
            </a:r>
            <a:r>
              <a:rPr lang="en-US" sz="1400" dirty="0">
                <a:solidFill>
                  <a:schemeClr val="accent3">
                    <a:lumMod val="25000"/>
                  </a:schemeClr>
                </a:solidFill>
              </a:rPr>
              <a:t>The data wrangling process begins by collecting data from various 	sources, such as web scraping, </a:t>
            </a:r>
            <a:r>
              <a:rPr lang="en-US" sz="1400" dirty="0">
                <a:solidFill>
                  <a:srgbClr val="0B49CB"/>
                </a:solidFill>
              </a:rPr>
              <a:t>API calls, and SQL queries</a:t>
            </a:r>
            <a:r>
              <a:rPr lang="en-US" sz="1400" dirty="0">
                <a:solidFill>
                  <a:schemeClr val="accent3">
                    <a:lumMod val="25000"/>
                  </a:schemeClr>
                </a:solidFill>
              </a:rPr>
              <a:t>. Once 	the data is collected, it 	is merged into a single dataset.</a:t>
            </a:r>
          </a:p>
          <a:p>
            <a:pPr marL="0" indent="0">
              <a:buNone/>
            </a:pPr>
            <a:r>
              <a:rPr lang="en-US" sz="1400" dirty="0">
                <a:solidFill>
                  <a:schemeClr val="accent3">
                    <a:lumMod val="25000"/>
                  </a:schemeClr>
                </a:solidFill>
              </a:rPr>
              <a:t>	</a:t>
            </a:r>
            <a:r>
              <a:rPr lang="en-US" sz="1400" b="1" dirty="0">
                <a:solidFill>
                  <a:schemeClr val="accent3">
                    <a:lumMod val="25000"/>
                  </a:schemeClr>
                </a:solidFill>
              </a:rPr>
              <a:t>2. </a:t>
            </a:r>
            <a:r>
              <a:rPr lang="en-US" sz="1400" dirty="0">
                <a:solidFill>
                  <a:srgbClr val="0B49CB"/>
                </a:solidFill>
              </a:rPr>
              <a:t>Missing values</a:t>
            </a:r>
            <a:r>
              <a:rPr lang="en-US" sz="1400" dirty="0">
                <a:solidFill>
                  <a:schemeClr val="accent3">
                    <a:lumMod val="25000"/>
                  </a:schemeClr>
                </a:solidFill>
              </a:rPr>
              <a:t> are handled by either imputing or removing them.</a:t>
            </a:r>
          </a:p>
          <a:p>
            <a:pPr marL="0" indent="0">
              <a:buNone/>
            </a:pPr>
            <a:r>
              <a:rPr lang="en-US" sz="1400" dirty="0">
                <a:solidFill>
                  <a:schemeClr val="accent3">
                    <a:lumMod val="25000"/>
                  </a:schemeClr>
                </a:solidFill>
              </a:rPr>
              <a:t>	</a:t>
            </a:r>
            <a:r>
              <a:rPr lang="en-US" sz="1400" b="1" dirty="0">
                <a:solidFill>
                  <a:schemeClr val="accent3">
                    <a:lumMod val="25000"/>
                  </a:schemeClr>
                </a:solidFill>
              </a:rPr>
              <a:t>3. </a:t>
            </a:r>
            <a:r>
              <a:rPr lang="en-US" sz="1400" dirty="0">
                <a:solidFill>
                  <a:srgbClr val="0B49CB"/>
                </a:solidFill>
              </a:rPr>
              <a:t>Categorical variables</a:t>
            </a:r>
            <a:r>
              <a:rPr lang="en-US" sz="1400" dirty="0">
                <a:solidFill>
                  <a:schemeClr val="accent3">
                    <a:lumMod val="25000"/>
                  </a:schemeClr>
                </a:solidFill>
              </a:rPr>
              <a:t> are encoded using methods such as label 	encoding or 	one-hot encoding to make them usable by machine 	learning models.</a:t>
            </a:r>
          </a:p>
          <a:p>
            <a:pPr marL="0" indent="0">
              <a:buNone/>
            </a:pPr>
            <a:r>
              <a:rPr lang="en-US" sz="1400" dirty="0">
                <a:solidFill>
                  <a:schemeClr val="accent3">
                    <a:lumMod val="25000"/>
                  </a:schemeClr>
                </a:solidFill>
              </a:rPr>
              <a:t>	</a:t>
            </a:r>
            <a:r>
              <a:rPr lang="en-US" sz="1400" b="1" dirty="0">
                <a:solidFill>
                  <a:schemeClr val="accent3">
                    <a:lumMod val="25000"/>
                  </a:schemeClr>
                </a:solidFill>
              </a:rPr>
              <a:t>4. </a:t>
            </a:r>
            <a:r>
              <a:rPr lang="en-US" sz="1400" dirty="0">
                <a:solidFill>
                  <a:srgbClr val="0B49CB"/>
                </a:solidFill>
              </a:rPr>
              <a:t>Feature engineering </a:t>
            </a:r>
            <a:r>
              <a:rPr lang="en-US" sz="1400" dirty="0">
                <a:solidFill>
                  <a:schemeClr val="accent3">
                    <a:lumMod val="25000"/>
                  </a:schemeClr>
                </a:solidFill>
              </a:rPr>
              <a:t>is done to create new, more informative 	features, and numerical data is normalized or standardized t	o 	improve model performance.</a:t>
            </a:r>
          </a:p>
          <a:p>
            <a:pPr marL="0" indent="0">
              <a:buNone/>
            </a:pPr>
            <a:r>
              <a:rPr lang="en-US" sz="1400" dirty="0">
                <a:solidFill>
                  <a:schemeClr val="accent3">
                    <a:lumMod val="25000"/>
                  </a:schemeClr>
                </a:solidFill>
              </a:rPr>
              <a:t>	</a:t>
            </a:r>
            <a:r>
              <a:rPr lang="en-US" sz="1400" b="1" dirty="0">
                <a:solidFill>
                  <a:schemeClr val="accent3">
                    <a:lumMod val="25000"/>
                  </a:schemeClr>
                </a:solidFill>
              </a:rPr>
              <a:t>5. </a:t>
            </a:r>
            <a:r>
              <a:rPr lang="en-US" sz="1400" dirty="0">
                <a:solidFill>
                  <a:schemeClr val="accent3">
                    <a:lumMod val="25000"/>
                  </a:schemeClr>
                </a:solidFill>
              </a:rPr>
              <a:t>Finally, the data is </a:t>
            </a:r>
            <a:r>
              <a:rPr lang="en-US" sz="1400" dirty="0">
                <a:solidFill>
                  <a:srgbClr val="0B49CB"/>
                </a:solidFill>
              </a:rPr>
              <a:t>split into training and testing datasets</a:t>
            </a:r>
            <a:r>
              <a:rPr lang="en-US" sz="1400" dirty="0">
                <a:solidFill>
                  <a:schemeClr val="accent3">
                    <a:lumMod val="25000"/>
                  </a:schemeClr>
                </a:solidFill>
              </a:rPr>
              <a:t> to evaluate 	the model’s performance.</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CAPSTONE PROJECT URL: </a:t>
            </a:r>
            <a:r>
              <a:rPr kumimoji="0" lang="en-US" sz="1400" b="0" i="0" u="sng" strike="noStrike" kern="1200" cap="none" spc="0" normalizeH="0" baseline="0" noProof="0" dirty="0">
                <a:ln>
                  <a:noFill/>
                </a:ln>
                <a:solidFill>
                  <a:srgbClr val="0B49CB"/>
                </a:solidFill>
                <a:effectLst/>
                <a:uLnTx/>
                <a:uFillTx/>
                <a:latin typeface="Calibri" panose="020F0502020204030204"/>
                <a:ea typeface="+mn-ea"/>
                <a:cs typeface="+mn-cs"/>
              </a:rPr>
              <a:t>https://github.com/mst141umiami/CAPSTONE.git </a:t>
            </a:r>
            <a:endParaRPr kumimoji="0" lang="en-US" sz="1400" b="0" i="0" u="sng" strike="noStrike" kern="1200" cap="none" spc="0" normalizeH="0" baseline="0" noProof="0" dirty="0">
              <a:ln>
                <a:noFill/>
              </a:ln>
              <a:solidFill>
                <a:srgbClr val="A5A5A5">
                  <a:lumMod val="2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SpaceX Wrangling notebook file name: </a:t>
            </a:r>
            <a:br>
              <a:rPr kumimoji="0" lang="en-US" sz="1400" b="0"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labs-</a:t>
            </a:r>
            <a:r>
              <a:rPr kumimoji="0" lang="en-US" sz="1400" b="0" i="0" u="none" strike="noStrike" kern="1200" cap="none" spc="0" normalizeH="0" baseline="0" noProof="0" dirty="0" err="1">
                <a:ln>
                  <a:noFill/>
                </a:ln>
                <a:solidFill>
                  <a:srgbClr val="0B49CB"/>
                </a:solidFill>
                <a:effectLst/>
                <a:uLnTx/>
                <a:uFillTx/>
                <a:latin typeface="Calibri" panose="020F0502020204030204"/>
                <a:ea typeface="+mn-ea"/>
                <a:cs typeface="+mn-cs"/>
              </a:rPr>
              <a:t>jupyter</a:t>
            </a: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0B49CB"/>
                </a:solidFill>
                <a:effectLst/>
                <a:uLnTx/>
                <a:uFillTx/>
                <a:latin typeface="Calibri" panose="020F0502020204030204"/>
                <a:ea typeface="+mn-ea"/>
                <a:cs typeface="+mn-cs"/>
              </a:rPr>
              <a:t>spacex</a:t>
            </a: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-Data </a:t>
            </a:r>
            <a:r>
              <a:rPr kumimoji="0" lang="en-US" sz="1400" b="0" i="0" u="none" strike="noStrike" kern="1200" cap="none" spc="0" normalizeH="0" baseline="0" noProof="0" dirty="0" err="1">
                <a:ln>
                  <a:noFill/>
                </a:ln>
                <a:solidFill>
                  <a:srgbClr val="0B49CB"/>
                </a:solidFill>
                <a:effectLst/>
                <a:uLnTx/>
                <a:uFillTx/>
                <a:latin typeface="Calibri" panose="020F0502020204030204"/>
                <a:ea typeface="+mn-ea"/>
                <a:cs typeface="+mn-cs"/>
              </a:rPr>
              <a:t>wrangling.ipynb</a:t>
            </a: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  </a:t>
            </a:r>
          </a:p>
          <a:p>
            <a:pPr marL="0" indent="0">
              <a:buNone/>
            </a:pPr>
            <a:endParaRPr lang="en-US" sz="2400" dirty="0"/>
          </a:p>
          <a:p>
            <a:endParaRPr lang="en-US" sz="24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A1B038C6-46D6-3A73-C491-EA62E244B570}"/>
              </a:ext>
            </a:extLst>
          </p:cNvPr>
          <p:cNvPicPr>
            <a:picLocks noChangeAspect="1"/>
          </p:cNvPicPr>
          <p:nvPr/>
        </p:nvPicPr>
        <p:blipFill>
          <a:blip r:embed="rId3"/>
          <a:stretch>
            <a:fillRect/>
          </a:stretch>
        </p:blipFill>
        <p:spPr>
          <a:xfrm>
            <a:off x="6271399" y="1480247"/>
            <a:ext cx="3010320" cy="4210638"/>
          </a:xfrm>
          <a:prstGeom prst="rect">
            <a:avLst/>
          </a:prstGeom>
        </p:spPr>
      </p:pic>
      <p:pic>
        <p:nvPicPr>
          <p:cNvPr id="7" name="Picture 6">
            <a:extLst>
              <a:ext uri="{FF2B5EF4-FFF2-40B4-BE49-F238E27FC236}">
                <a16:creationId xmlns:a16="http://schemas.microsoft.com/office/drawing/2014/main" id="{2247C1EC-1009-4B97-32C8-59D7107C3E9B}"/>
              </a:ext>
            </a:extLst>
          </p:cNvPr>
          <p:cNvPicPr>
            <a:picLocks noChangeAspect="1"/>
          </p:cNvPicPr>
          <p:nvPr/>
        </p:nvPicPr>
        <p:blipFill>
          <a:blip r:embed="rId4"/>
          <a:stretch>
            <a:fillRect/>
          </a:stretch>
        </p:blipFill>
        <p:spPr>
          <a:xfrm>
            <a:off x="9359622" y="2220957"/>
            <a:ext cx="2686425" cy="261021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744"/>
            <a:ext cx="9745589" cy="4644606"/>
          </a:xfrm>
          <a:prstGeom prst="rect">
            <a:avLst/>
          </a:prstGeom>
        </p:spPr>
        <p:txBody>
          <a:bodyPr lIns="91440" tIns="45720" rIns="91440" bIns="45720" anchor="t"/>
          <a:lstStyle/>
          <a:p>
            <a:pPr marL="0" indent="0">
              <a:lnSpc>
                <a:spcPct val="100000"/>
              </a:lnSpc>
              <a:spcBef>
                <a:spcPts val="1400"/>
              </a:spcBef>
              <a:buNone/>
            </a:pPr>
            <a:r>
              <a:rPr lang="en-US" sz="1200" b="1" dirty="0">
                <a:solidFill>
                  <a:srgbClr val="0B49CB"/>
                </a:solidFill>
              </a:rPr>
              <a:t>1. Distribution of Launch Outcomes (Landing Success/Failure)</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Chart Type: </a:t>
            </a:r>
            <a:r>
              <a:rPr lang="en-US" sz="1200" dirty="0">
                <a:solidFill>
                  <a:schemeClr val="accent3">
                    <a:lumMod val="25000"/>
                  </a:schemeClr>
                </a:solidFill>
              </a:rPr>
              <a:t>Bar Chart</a:t>
            </a:r>
            <a:br>
              <a:rPr lang="en-US" sz="1200" dirty="0">
                <a:solidFill>
                  <a:schemeClr val="accent3">
                    <a:lumMod val="25000"/>
                  </a:schemeClr>
                </a:solidFill>
              </a:rPr>
            </a:br>
            <a:r>
              <a:rPr lang="en-US" sz="1200" dirty="0">
                <a:solidFill>
                  <a:schemeClr val="accent3">
                    <a:lumMod val="25000"/>
                  </a:schemeClr>
                </a:solidFill>
              </a:rPr>
              <a:t>	Purpose: This chart helps in understanding the distribution of the landing outcome (successful vs. unsuccessful landings).</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Why Used: </a:t>
            </a:r>
            <a:r>
              <a:rPr lang="en-US" sz="1200" dirty="0">
                <a:solidFill>
                  <a:schemeClr val="accent3">
                    <a:lumMod val="25000"/>
                  </a:schemeClr>
                </a:solidFill>
              </a:rPr>
              <a:t>The distribution of the target variable (landing outcome) is important to assess whether the 			dataset is balanced or if any class imbalances exist.</a:t>
            </a:r>
            <a:br>
              <a:rPr lang="en-US" sz="1200" dirty="0">
                <a:solidFill>
                  <a:schemeClr val="accent3">
                    <a:lumMod val="25000"/>
                  </a:schemeClr>
                </a:solidFill>
              </a:rPr>
            </a:br>
            <a:r>
              <a:rPr lang="en-US" sz="1200" b="1" dirty="0">
                <a:solidFill>
                  <a:srgbClr val="0B49CB"/>
                </a:solidFill>
              </a:rPr>
              <a:t>2. Distribution of Launch Date (Time Series)</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Chart Type</a:t>
            </a:r>
            <a:r>
              <a:rPr lang="en-US" sz="1200" dirty="0">
                <a:solidFill>
                  <a:schemeClr val="accent3">
                    <a:lumMod val="25000"/>
                  </a:schemeClr>
                </a:solidFill>
              </a:rPr>
              <a:t>: Line Plot or Histogram</a:t>
            </a:r>
            <a:br>
              <a:rPr lang="en-US" sz="1200" dirty="0">
                <a:solidFill>
                  <a:schemeClr val="accent3">
                    <a:lumMod val="25000"/>
                  </a:schemeClr>
                </a:solidFill>
              </a:rPr>
            </a:br>
            <a:r>
              <a:rPr lang="en-US" sz="1200" dirty="0">
                <a:solidFill>
                  <a:schemeClr val="accent3">
                    <a:lumMod val="25000"/>
                  </a:schemeClr>
                </a:solidFill>
              </a:rPr>
              <a:t>	Purpose: To explore how the launch dates are distributed over time. This allows us to see trends in the frequency of launches and if there’s 	any seasonal variation.</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Why Used</a:t>
            </a:r>
            <a:r>
              <a:rPr lang="en-US" sz="1200" dirty="0">
                <a:solidFill>
                  <a:schemeClr val="accent3">
                    <a:lumMod val="25000"/>
                  </a:schemeClr>
                </a:solidFill>
              </a:rPr>
              <a:t>: Understanding how launch frequency changes over time can highlight trends or patterns and 			help determine if time-based features (like year, month, or season) influence landing 					success.</a:t>
            </a:r>
            <a:br>
              <a:rPr lang="en-US" sz="1200" dirty="0">
                <a:solidFill>
                  <a:schemeClr val="accent3">
                    <a:lumMod val="25000"/>
                  </a:schemeClr>
                </a:solidFill>
              </a:rPr>
            </a:br>
            <a:r>
              <a:rPr lang="en-US" sz="1200" b="1" dirty="0">
                <a:solidFill>
                  <a:srgbClr val="0B49CB"/>
                </a:solidFill>
              </a:rPr>
              <a:t>3. Payload Weight vs. Landing Outcome</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Chart Type</a:t>
            </a:r>
            <a:r>
              <a:rPr lang="en-US" sz="1200" dirty="0">
                <a:solidFill>
                  <a:schemeClr val="accent3">
                    <a:lumMod val="25000"/>
                  </a:schemeClr>
                </a:solidFill>
              </a:rPr>
              <a:t>: Box Plot or Violin Plot</a:t>
            </a:r>
            <a:br>
              <a:rPr lang="en-US" sz="1200" dirty="0">
                <a:solidFill>
                  <a:schemeClr val="accent3">
                    <a:lumMod val="25000"/>
                  </a:schemeClr>
                </a:solidFill>
              </a:rPr>
            </a:br>
            <a:r>
              <a:rPr lang="en-US" sz="1200" dirty="0">
                <a:solidFill>
                  <a:schemeClr val="accent3">
                    <a:lumMod val="25000"/>
                  </a:schemeClr>
                </a:solidFill>
              </a:rPr>
              <a:t>	Purpose: To examine the relationship between payload weight and landing success/failure.</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Why Used</a:t>
            </a:r>
            <a:r>
              <a:rPr lang="en-US" sz="1200" dirty="0">
                <a:solidFill>
                  <a:schemeClr val="accent3">
                    <a:lumMod val="25000"/>
                  </a:schemeClr>
                </a:solidFill>
              </a:rPr>
              <a:t>: Payload weight is likely a key factor affecting the landing outcome. Visualizing the distribution 			of payload weights for successful and failed landings helps understand if heavier payloads 				are correlated with landing failures.</a:t>
            </a:r>
            <a:br>
              <a:rPr lang="en-US" sz="1200" dirty="0">
                <a:solidFill>
                  <a:schemeClr val="accent3">
                    <a:lumMod val="25000"/>
                  </a:schemeClr>
                </a:solidFill>
              </a:rPr>
            </a:br>
            <a:r>
              <a:rPr lang="en-US" sz="1200" b="1" dirty="0">
                <a:solidFill>
                  <a:srgbClr val="0B49CB"/>
                </a:solidFill>
              </a:rPr>
              <a:t>4. Launch Site vs. Landing Outcome</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Chart Type</a:t>
            </a:r>
            <a:r>
              <a:rPr lang="en-US" sz="1200" dirty="0">
                <a:solidFill>
                  <a:schemeClr val="accent3">
                    <a:lumMod val="25000"/>
                  </a:schemeClr>
                </a:solidFill>
              </a:rPr>
              <a:t>: Count Plot or Bar Chart</a:t>
            </a:r>
            <a:br>
              <a:rPr lang="en-US" sz="1200" dirty="0">
                <a:solidFill>
                  <a:schemeClr val="accent3">
                    <a:lumMod val="25000"/>
                  </a:schemeClr>
                </a:solidFill>
              </a:rPr>
            </a:br>
            <a:r>
              <a:rPr lang="en-US" sz="1200" dirty="0">
                <a:solidFill>
                  <a:schemeClr val="accent3">
                    <a:lumMod val="25000"/>
                  </a:schemeClr>
                </a:solidFill>
              </a:rPr>
              <a:t>	Purpose: To visualize how different launch sites affect landing success. This chart shows the number of 	successful and unsuccessful 	landings at each launch site.</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Why Used</a:t>
            </a:r>
            <a:r>
              <a:rPr lang="en-US" sz="1200" dirty="0">
                <a:solidFill>
                  <a:schemeClr val="accent3">
                    <a:lumMod val="25000"/>
                  </a:schemeClr>
                </a:solidFill>
              </a:rPr>
              <a:t>: Launch site location can influence landing success. For example, some sites might be closer to 			water or have better weather conditions, which could affect landing success.</a:t>
            </a:r>
            <a:br>
              <a:rPr lang="en-US" sz="1200" dirty="0">
                <a:solidFill>
                  <a:schemeClr val="accent3">
                    <a:lumMod val="25000"/>
                  </a:schemeClr>
                </a:solidFill>
              </a:rPr>
            </a:b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Part 1</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44271"/>
            <a:ext cx="9745589" cy="4351338"/>
          </a:xfrm>
          <a:prstGeom prst="rect">
            <a:avLst/>
          </a:prstGeom>
        </p:spPr>
        <p:txBody>
          <a:bodyPr lIns="91440" tIns="45720" rIns="91440" bIns="45720" anchor="t"/>
          <a:lstStyle/>
          <a:p>
            <a:pPr marL="0" indent="0">
              <a:lnSpc>
                <a:spcPct val="100000"/>
              </a:lnSpc>
              <a:spcBef>
                <a:spcPts val="1400"/>
              </a:spcBef>
              <a:buNone/>
            </a:pPr>
            <a:r>
              <a:rPr lang="en-US" sz="1200" b="1" dirty="0">
                <a:solidFill>
                  <a:srgbClr val="0B49CB"/>
                </a:solidFill>
              </a:rPr>
              <a:t>5. Correlation Between Features</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Chart Type</a:t>
            </a:r>
            <a:r>
              <a:rPr lang="en-US" sz="1200" dirty="0">
                <a:solidFill>
                  <a:schemeClr val="accent3">
                    <a:lumMod val="25000"/>
                  </a:schemeClr>
                </a:solidFill>
              </a:rPr>
              <a:t>: Heatmap</a:t>
            </a:r>
            <a:br>
              <a:rPr lang="en-US" sz="1200" dirty="0">
                <a:solidFill>
                  <a:schemeClr val="accent3">
                    <a:lumMod val="25000"/>
                  </a:schemeClr>
                </a:solidFill>
              </a:rPr>
            </a:br>
            <a:r>
              <a:rPr lang="en-US" sz="1200" dirty="0">
                <a:solidFill>
                  <a:schemeClr val="accent3">
                    <a:lumMod val="25000"/>
                  </a:schemeClr>
                </a:solidFill>
              </a:rPr>
              <a:t>	Purpose: To explore correlations between numerical features like payload weight, rocket configuration, and other variables.</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Why Used</a:t>
            </a:r>
            <a:r>
              <a:rPr lang="en-US" sz="1200" dirty="0">
                <a:solidFill>
                  <a:schemeClr val="accent3">
                    <a:lumMod val="25000"/>
                  </a:schemeClr>
                </a:solidFill>
              </a:rPr>
              <a:t>: Identifying highly correlated features helps in feature selection and can improve the performance of machine 		learning models by reducing multicollinearity.</a:t>
            </a:r>
            <a:br>
              <a:rPr lang="en-US" sz="1200" dirty="0">
                <a:solidFill>
                  <a:schemeClr val="accent3">
                    <a:lumMod val="25000"/>
                  </a:schemeClr>
                </a:solidFill>
              </a:rPr>
            </a:br>
            <a:r>
              <a:rPr lang="en-US" sz="1200" b="1" dirty="0">
                <a:solidFill>
                  <a:srgbClr val="0B49CB"/>
                </a:solidFill>
              </a:rPr>
              <a:t>6. Landing Outcome by Rocket Type</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Chart Type</a:t>
            </a:r>
            <a:r>
              <a:rPr lang="en-US" sz="1200" dirty="0">
                <a:solidFill>
                  <a:schemeClr val="accent3">
                    <a:lumMod val="25000"/>
                  </a:schemeClr>
                </a:solidFill>
              </a:rPr>
              <a:t>: Bar Chart or Count Plot</a:t>
            </a:r>
            <a:br>
              <a:rPr lang="en-US" sz="1200" dirty="0">
                <a:solidFill>
                  <a:schemeClr val="accent3">
                    <a:lumMod val="25000"/>
                  </a:schemeClr>
                </a:solidFill>
              </a:rPr>
            </a:br>
            <a:r>
              <a:rPr lang="en-US" sz="1200" dirty="0">
                <a:solidFill>
                  <a:schemeClr val="accent3">
                    <a:lumMod val="25000"/>
                  </a:schemeClr>
                </a:solidFill>
              </a:rPr>
              <a:t>	Purpose: To visualize the success rate of landings based on rocket type (e.g., Falcon 9 vs. Falcon Heavy).</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Why Used</a:t>
            </a:r>
            <a:r>
              <a:rPr lang="en-US" sz="1200" dirty="0">
                <a:solidFill>
                  <a:schemeClr val="accent3">
                    <a:lumMod val="25000"/>
                  </a:schemeClr>
                </a:solidFill>
              </a:rPr>
              <a:t>: Different rocket types might have varying landing success rates. This visualization helps identify any trends or 		differences in 	the landing outcomes based on rocket type. </a:t>
            </a:r>
            <a:br>
              <a:rPr lang="en-US" sz="1200" dirty="0">
                <a:solidFill>
                  <a:schemeClr val="accent3">
                    <a:lumMod val="25000"/>
                  </a:schemeClr>
                </a:solidFill>
              </a:rPr>
            </a:br>
            <a:r>
              <a:rPr lang="en-US" sz="1200" b="1" dirty="0">
                <a:solidFill>
                  <a:srgbClr val="0B49CB"/>
                </a:solidFill>
              </a:rPr>
              <a:t>7. Weather Conditions and Landing Outcome</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Chart Type</a:t>
            </a:r>
            <a:r>
              <a:rPr lang="en-US" sz="1200" dirty="0">
                <a:solidFill>
                  <a:schemeClr val="accent3">
                    <a:lumMod val="25000"/>
                  </a:schemeClr>
                </a:solidFill>
              </a:rPr>
              <a:t>: Scatter Plot or Box Plot</a:t>
            </a:r>
            <a:br>
              <a:rPr lang="en-US" sz="1200" dirty="0">
                <a:solidFill>
                  <a:schemeClr val="accent3">
                    <a:lumMod val="25000"/>
                  </a:schemeClr>
                </a:solidFill>
              </a:rPr>
            </a:br>
            <a:r>
              <a:rPr lang="en-US" sz="1200" dirty="0">
                <a:solidFill>
                  <a:schemeClr val="accent3">
                    <a:lumMod val="25000"/>
                  </a:schemeClr>
                </a:solidFill>
              </a:rPr>
              <a:t>	Purpose: To visualize the relationship between weather conditions (such as wind speed, temperature) and landing success.</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Why Used</a:t>
            </a:r>
            <a:r>
              <a:rPr lang="en-US" sz="1200" dirty="0">
                <a:solidFill>
                  <a:schemeClr val="accent3">
                    <a:lumMod val="25000"/>
                  </a:schemeClr>
                </a:solidFill>
              </a:rPr>
              <a:t>: Weather conditions are likely to impact the success of the rocket landing. This visualization helps identify if 		extreme weather conditions correlate with landing failures.</a:t>
            </a:r>
            <a:br>
              <a:rPr lang="en-US" sz="1200" dirty="0">
                <a:solidFill>
                  <a:schemeClr val="accent3">
                    <a:lumMod val="25000"/>
                  </a:schemeClr>
                </a:solidFill>
              </a:rPr>
            </a:br>
            <a:r>
              <a:rPr lang="en-US" sz="1200" b="1" dirty="0">
                <a:solidFill>
                  <a:srgbClr val="0B49CB"/>
                </a:solidFill>
              </a:rPr>
              <a:t>8. Landing Outcome by Mission Type</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Chart Type</a:t>
            </a:r>
            <a:r>
              <a:rPr lang="en-US" sz="1200" dirty="0">
                <a:solidFill>
                  <a:schemeClr val="accent3">
                    <a:lumMod val="25000"/>
                  </a:schemeClr>
                </a:solidFill>
              </a:rPr>
              <a:t>: Count Plot</a:t>
            </a:r>
            <a:br>
              <a:rPr lang="en-US" sz="1200" dirty="0">
                <a:solidFill>
                  <a:schemeClr val="accent3">
                    <a:lumMod val="25000"/>
                  </a:schemeClr>
                </a:solidFill>
              </a:rPr>
            </a:br>
            <a:r>
              <a:rPr lang="en-US" sz="1200" dirty="0">
                <a:solidFill>
                  <a:schemeClr val="accent3">
                    <a:lumMod val="25000"/>
                  </a:schemeClr>
                </a:solidFill>
              </a:rPr>
              <a:t>	Purpose: To investigate the relationship between mission type (e.g., satellite launch, cargo mission) and landing success.</a:t>
            </a:r>
            <a:br>
              <a:rPr lang="en-US" sz="1200" dirty="0">
                <a:solidFill>
                  <a:schemeClr val="accent3">
                    <a:lumMod val="25000"/>
                  </a:schemeClr>
                </a:solidFill>
              </a:rPr>
            </a:br>
            <a:r>
              <a:rPr lang="en-US" sz="1200" dirty="0">
                <a:solidFill>
                  <a:schemeClr val="accent3">
                    <a:lumMod val="25000"/>
                  </a:schemeClr>
                </a:solidFill>
              </a:rPr>
              <a:t>		</a:t>
            </a:r>
            <a:r>
              <a:rPr lang="en-US" sz="1200" b="1" dirty="0">
                <a:solidFill>
                  <a:schemeClr val="accent3">
                    <a:lumMod val="25000"/>
                  </a:schemeClr>
                </a:solidFill>
              </a:rPr>
              <a:t>Why Used</a:t>
            </a:r>
            <a:r>
              <a:rPr lang="en-US" sz="1200" dirty="0">
                <a:solidFill>
                  <a:schemeClr val="accent3">
                    <a:lumMod val="25000"/>
                  </a:schemeClr>
                </a:solidFill>
              </a:rPr>
              <a:t>: Some mission types might be more likely to succeed in landing based on the nature of the payload or the 			mission’s requirements.</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CAPSTONE PROJECT URL: </a:t>
            </a:r>
            <a:r>
              <a:rPr kumimoji="0" lang="en-US" sz="1500" b="0" i="0" u="sng" strike="noStrike" kern="1200" cap="none" spc="0" normalizeH="0" baseline="0" noProof="0" dirty="0">
                <a:ln>
                  <a:noFill/>
                </a:ln>
                <a:solidFill>
                  <a:srgbClr val="0B49CB"/>
                </a:solidFill>
                <a:effectLst/>
                <a:uLnTx/>
                <a:uFillTx/>
                <a:latin typeface="Calibri" panose="020F0502020204030204"/>
                <a:ea typeface="+mn-ea"/>
                <a:cs typeface="+mn-cs"/>
              </a:rPr>
              <a:t>https://github.com/mst141umiami/CAPSTONE.git </a:t>
            </a:r>
            <a:endParaRPr kumimoji="0" lang="en-US" sz="1500" b="0" i="0" u="sng" strike="noStrike" kern="1200" cap="none" spc="0" normalizeH="0" baseline="0" noProof="0" dirty="0">
              <a:ln>
                <a:noFill/>
              </a:ln>
              <a:solidFill>
                <a:srgbClr val="A5A5A5">
                  <a:lumMod val="2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5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SpaceX EDA notebook file name: </a:t>
            </a:r>
            <a:br>
              <a:rPr kumimoji="0" lang="en-US" sz="1500" b="0"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br>
            <a:r>
              <a:rPr kumimoji="0" lang="en-US" sz="1500" b="0" i="0" u="none" strike="noStrike" kern="1200" cap="none" spc="0" normalizeH="0" baseline="0" noProof="0" dirty="0">
                <a:ln>
                  <a:noFill/>
                </a:ln>
                <a:solidFill>
                  <a:srgbClr val="0B49CB"/>
                </a:solidFill>
                <a:effectLst/>
                <a:uLnTx/>
                <a:uFillTx/>
                <a:latin typeface="Calibri" panose="020F0502020204030204"/>
                <a:ea typeface="+mn-ea"/>
                <a:cs typeface="+mn-cs"/>
              </a:rPr>
              <a:t>edadataviz2.ipynb</a:t>
            </a:r>
          </a:p>
          <a:p>
            <a:pPr marL="0" indent="0">
              <a:lnSpc>
                <a:spcPct val="100000"/>
              </a:lnSpc>
              <a:spcBef>
                <a:spcPts val="1400"/>
              </a:spcBef>
              <a:buNone/>
            </a:pP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Part 2</a:t>
            </a:r>
          </a:p>
        </p:txBody>
      </p:sp>
    </p:spTree>
    <p:extLst>
      <p:ext uri="{BB962C8B-B14F-4D97-AF65-F5344CB8AC3E}">
        <p14:creationId xmlns:p14="http://schemas.microsoft.com/office/powerpoint/2010/main" val="112001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9745589" cy="4351338"/>
          </a:xfrm>
          <a:prstGeom prst="rect">
            <a:avLst/>
          </a:prstGeom>
        </p:spPr>
        <p:txBody>
          <a:bodyPr lIns="91440" tIns="45720" rIns="91440" bIns="45720" anchor="t"/>
          <a:lstStyle/>
          <a:p>
            <a:pPr>
              <a:lnSpc>
                <a:spcPct val="100000"/>
              </a:lnSpc>
              <a:spcBef>
                <a:spcPts val="1400"/>
              </a:spcBef>
            </a:pPr>
            <a:r>
              <a:rPr lang="en-US" sz="1300" dirty="0">
                <a:solidFill>
                  <a:srgbClr val="121619"/>
                </a:solidFill>
                <a:latin typeface="Abadi"/>
              </a:rPr>
              <a:t>Loaded Data into SQL Database</a:t>
            </a:r>
            <a:br>
              <a:rPr lang="en-US" sz="1300" dirty="0">
                <a:solidFill>
                  <a:schemeClr val="accent3">
                    <a:lumMod val="25000"/>
                  </a:schemeClr>
                </a:solidFill>
                <a:latin typeface="Abadi"/>
              </a:rPr>
            </a:br>
            <a:r>
              <a:rPr lang="en-US" sz="1300" dirty="0">
                <a:solidFill>
                  <a:schemeClr val="accent3">
                    <a:lumMod val="25000"/>
                  </a:schemeClr>
                </a:solidFill>
              </a:rPr>
              <a:t>Purpose: Import the SpaceX dataset into a SQL database to enable SQL querying.</a:t>
            </a:r>
            <a:br>
              <a:rPr lang="en-US" sz="1300" dirty="0">
                <a:solidFill>
                  <a:schemeClr val="accent3">
                    <a:lumMod val="25000"/>
                  </a:schemeClr>
                </a:solidFill>
              </a:rPr>
            </a:br>
            <a:r>
              <a:rPr lang="en-US" sz="1300" b="1" dirty="0">
                <a:solidFill>
                  <a:schemeClr val="accent3">
                    <a:lumMod val="25000"/>
                  </a:schemeClr>
                </a:solidFill>
              </a:rPr>
              <a:t>Command: </a:t>
            </a:r>
            <a:r>
              <a:rPr lang="en-US" sz="1300" dirty="0">
                <a:solidFill>
                  <a:schemeClr val="accent3">
                    <a:lumMod val="25000"/>
                  </a:schemeClr>
                </a:solidFill>
              </a:rPr>
              <a:t>%</a:t>
            </a:r>
            <a:r>
              <a:rPr lang="en-US" sz="1300" dirty="0" err="1">
                <a:solidFill>
                  <a:schemeClr val="accent3">
                    <a:lumMod val="25000"/>
                  </a:schemeClr>
                </a:solidFill>
              </a:rPr>
              <a:t>sql</a:t>
            </a:r>
            <a:r>
              <a:rPr lang="en-US" sz="1300" dirty="0">
                <a:solidFill>
                  <a:schemeClr val="accent3">
                    <a:lumMod val="25000"/>
                  </a:schemeClr>
                </a:solidFill>
              </a:rPr>
              <a:t> SELECT * FROM </a:t>
            </a:r>
            <a:r>
              <a:rPr lang="en-US" sz="1300" dirty="0" err="1">
                <a:solidFill>
                  <a:schemeClr val="accent3">
                    <a:lumMod val="25000"/>
                  </a:schemeClr>
                </a:solidFill>
              </a:rPr>
              <a:t>spacex_launches</a:t>
            </a:r>
            <a:r>
              <a:rPr lang="en-US" sz="1300" dirty="0">
                <a:solidFill>
                  <a:schemeClr val="accent3">
                    <a:lumMod val="25000"/>
                  </a:schemeClr>
                </a:solidFill>
              </a:rPr>
              <a:t>;</a:t>
            </a:r>
          </a:p>
          <a:p>
            <a:pPr>
              <a:lnSpc>
                <a:spcPct val="100000"/>
              </a:lnSpc>
              <a:spcBef>
                <a:spcPts val="1400"/>
              </a:spcBef>
            </a:pPr>
            <a:r>
              <a:rPr lang="en-US" sz="1300" dirty="0">
                <a:solidFill>
                  <a:srgbClr val="0B49CB"/>
                </a:solidFill>
                <a:latin typeface="Abadi"/>
              </a:rPr>
              <a:t>Query 1: Retrieving Launch Data:</a:t>
            </a:r>
            <a:br>
              <a:rPr lang="en-US" sz="1300" dirty="0">
                <a:solidFill>
                  <a:schemeClr val="accent3">
                    <a:lumMod val="25000"/>
                  </a:schemeClr>
                </a:solidFill>
                <a:latin typeface="Abadi"/>
              </a:rPr>
            </a:br>
            <a:r>
              <a:rPr lang="en-US" sz="1300" dirty="0">
                <a:solidFill>
                  <a:schemeClr val="accent3">
                    <a:lumMod val="25000"/>
                  </a:schemeClr>
                </a:solidFill>
              </a:rPr>
              <a:t>Purpose: Get all the launch records, including details about the launch date, payload, and launch site.</a:t>
            </a:r>
            <a:br>
              <a:rPr lang="en-US" sz="1300" dirty="0">
                <a:solidFill>
                  <a:schemeClr val="accent3">
                    <a:lumMod val="25000"/>
                  </a:schemeClr>
                </a:solidFill>
              </a:rPr>
            </a:br>
            <a:r>
              <a:rPr lang="en-US" sz="1300" b="1" dirty="0">
                <a:solidFill>
                  <a:schemeClr val="accent3">
                    <a:lumMod val="25000"/>
                  </a:schemeClr>
                </a:solidFill>
              </a:rPr>
              <a:t>Command: </a:t>
            </a:r>
            <a:r>
              <a:rPr lang="en-US" sz="1300" dirty="0">
                <a:solidFill>
                  <a:schemeClr val="accent3">
                    <a:lumMod val="25000"/>
                  </a:schemeClr>
                </a:solidFill>
              </a:rPr>
              <a:t>%</a:t>
            </a:r>
            <a:r>
              <a:rPr lang="en-US" sz="1300" dirty="0" err="1">
                <a:solidFill>
                  <a:schemeClr val="accent3">
                    <a:lumMod val="25000"/>
                  </a:schemeClr>
                </a:solidFill>
              </a:rPr>
              <a:t>sql</a:t>
            </a:r>
            <a:r>
              <a:rPr lang="en-US" sz="1300" dirty="0">
                <a:solidFill>
                  <a:schemeClr val="accent3">
                    <a:lumMod val="25000"/>
                  </a:schemeClr>
                </a:solidFill>
              </a:rPr>
              <a:t> SELECT * FROM </a:t>
            </a:r>
            <a:r>
              <a:rPr lang="en-US" sz="1300" dirty="0" err="1">
                <a:solidFill>
                  <a:schemeClr val="accent3">
                    <a:lumMod val="25000"/>
                  </a:schemeClr>
                </a:solidFill>
              </a:rPr>
              <a:t>spacex_launches</a:t>
            </a:r>
            <a:r>
              <a:rPr lang="en-US" sz="1300" dirty="0">
                <a:solidFill>
                  <a:schemeClr val="accent3">
                    <a:lumMod val="25000"/>
                  </a:schemeClr>
                </a:solidFill>
              </a:rPr>
              <a:t>;</a:t>
            </a:r>
          </a:p>
          <a:p>
            <a:pPr>
              <a:lnSpc>
                <a:spcPct val="100000"/>
              </a:lnSpc>
              <a:spcBef>
                <a:spcPts val="1400"/>
              </a:spcBef>
            </a:pPr>
            <a:r>
              <a:rPr lang="en-US" sz="1300" dirty="0">
                <a:solidFill>
                  <a:srgbClr val="0B49CB"/>
                </a:solidFill>
                <a:latin typeface="Abadi"/>
              </a:rPr>
              <a:t>Query 2: Filtering Launches by Outcome (Success vs. Failure)</a:t>
            </a:r>
            <a:br>
              <a:rPr lang="en-US" sz="1300" dirty="0">
                <a:solidFill>
                  <a:schemeClr val="accent3">
                    <a:lumMod val="25000"/>
                  </a:schemeClr>
                </a:solidFill>
                <a:latin typeface="Abadi"/>
              </a:rPr>
            </a:br>
            <a:r>
              <a:rPr lang="en-US" sz="1300" dirty="0">
                <a:solidFill>
                  <a:schemeClr val="accent3">
                    <a:lumMod val="25000"/>
                  </a:schemeClr>
                </a:solidFill>
              </a:rPr>
              <a:t>Purpose: Extract records where the landing was successful or unsuccessful.</a:t>
            </a:r>
            <a:br>
              <a:rPr lang="en-US" sz="1300" dirty="0">
                <a:solidFill>
                  <a:schemeClr val="accent3">
                    <a:lumMod val="25000"/>
                  </a:schemeClr>
                </a:solidFill>
              </a:rPr>
            </a:br>
            <a:r>
              <a:rPr lang="en-US" sz="1300" b="1" dirty="0">
                <a:solidFill>
                  <a:schemeClr val="accent3">
                    <a:lumMod val="25000"/>
                  </a:schemeClr>
                </a:solidFill>
              </a:rPr>
              <a:t>Command: </a:t>
            </a:r>
            <a:r>
              <a:rPr lang="en-US" sz="1300" dirty="0">
                <a:solidFill>
                  <a:schemeClr val="accent3">
                    <a:lumMod val="25000"/>
                  </a:schemeClr>
                </a:solidFill>
              </a:rPr>
              <a:t>%</a:t>
            </a:r>
            <a:r>
              <a:rPr lang="en-US" sz="1300" dirty="0" err="1">
                <a:solidFill>
                  <a:schemeClr val="accent3">
                    <a:lumMod val="25000"/>
                  </a:schemeClr>
                </a:solidFill>
              </a:rPr>
              <a:t>sql</a:t>
            </a:r>
            <a:r>
              <a:rPr lang="en-US" sz="1300" dirty="0">
                <a:solidFill>
                  <a:schemeClr val="accent3">
                    <a:lumMod val="25000"/>
                  </a:schemeClr>
                </a:solidFill>
              </a:rPr>
              <a:t> SELECT </a:t>
            </a:r>
            <a:r>
              <a:rPr lang="en-US" sz="1300" dirty="0" err="1">
                <a:solidFill>
                  <a:schemeClr val="accent3">
                    <a:lumMod val="25000"/>
                  </a:schemeClr>
                </a:solidFill>
              </a:rPr>
              <a:t>launch_date</a:t>
            </a:r>
            <a:r>
              <a:rPr lang="en-US" sz="1300" dirty="0">
                <a:solidFill>
                  <a:schemeClr val="accent3">
                    <a:lumMod val="25000"/>
                  </a:schemeClr>
                </a:solidFill>
              </a:rPr>
              <a:t>, </a:t>
            </a:r>
            <a:r>
              <a:rPr lang="en-US" sz="1300" dirty="0" err="1">
                <a:solidFill>
                  <a:schemeClr val="accent3">
                    <a:lumMod val="25000"/>
                  </a:schemeClr>
                </a:solidFill>
              </a:rPr>
              <a:t>landing_outcome</a:t>
            </a:r>
            <a:r>
              <a:rPr lang="en-US" sz="1300" dirty="0">
                <a:solidFill>
                  <a:schemeClr val="accent3">
                    <a:lumMod val="25000"/>
                  </a:schemeClr>
                </a:solidFill>
              </a:rPr>
              <a:t> FROM </a:t>
            </a:r>
            <a:r>
              <a:rPr lang="en-US" sz="1300" dirty="0" err="1">
                <a:solidFill>
                  <a:schemeClr val="accent3">
                    <a:lumMod val="25000"/>
                  </a:schemeClr>
                </a:solidFill>
              </a:rPr>
              <a:t>spacex_launches</a:t>
            </a:r>
            <a:r>
              <a:rPr lang="en-US" sz="1300" dirty="0">
                <a:solidFill>
                  <a:schemeClr val="accent3">
                    <a:lumMod val="25000"/>
                  </a:schemeClr>
                </a:solidFill>
              </a:rPr>
              <a:t> WHERE </a:t>
            </a:r>
            <a:r>
              <a:rPr lang="en-US" sz="1300" dirty="0" err="1">
                <a:solidFill>
                  <a:schemeClr val="accent3">
                    <a:lumMod val="25000"/>
                  </a:schemeClr>
                </a:solidFill>
              </a:rPr>
              <a:t>landing_outcome</a:t>
            </a:r>
            <a:r>
              <a:rPr lang="en-US" sz="1300" dirty="0">
                <a:solidFill>
                  <a:schemeClr val="accent3">
                    <a:lumMod val="25000"/>
                  </a:schemeClr>
                </a:solidFill>
              </a:rPr>
              <a:t> = 'True’;</a:t>
            </a:r>
          </a:p>
          <a:p>
            <a:pPr>
              <a:lnSpc>
                <a:spcPct val="100000"/>
              </a:lnSpc>
              <a:spcBef>
                <a:spcPts val="1400"/>
              </a:spcBef>
            </a:pPr>
            <a:r>
              <a:rPr lang="en-US" sz="1300" dirty="0">
                <a:solidFill>
                  <a:srgbClr val="0B49CB"/>
                </a:solidFill>
                <a:latin typeface="Abadi"/>
              </a:rPr>
              <a:t>Query 3: Count of Launch Successes by Launch Site:</a:t>
            </a:r>
            <a:br>
              <a:rPr lang="en-US" sz="1300" dirty="0">
                <a:solidFill>
                  <a:schemeClr val="accent3">
                    <a:lumMod val="25000"/>
                  </a:schemeClr>
                </a:solidFill>
                <a:latin typeface="Abadi"/>
              </a:rPr>
            </a:br>
            <a:r>
              <a:rPr lang="en-US" sz="1300" dirty="0">
                <a:solidFill>
                  <a:schemeClr val="accent3">
                    <a:lumMod val="25000"/>
                  </a:schemeClr>
                </a:solidFill>
              </a:rPr>
              <a:t>Purpose: Count the number of successful launches for each launch site.</a:t>
            </a:r>
            <a:br>
              <a:rPr lang="en-US" sz="1300" dirty="0">
                <a:solidFill>
                  <a:schemeClr val="accent3">
                    <a:lumMod val="25000"/>
                  </a:schemeClr>
                </a:solidFill>
              </a:rPr>
            </a:br>
            <a:r>
              <a:rPr lang="en-US" sz="1300" b="1" dirty="0">
                <a:solidFill>
                  <a:schemeClr val="accent3">
                    <a:lumMod val="25000"/>
                  </a:schemeClr>
                </a:solidFill>
              </a:rPr>
              <a:t>Command: </a:t>
            </a:r>
            <a:r>
              <a:rPr lang="en-US" sz="1300" dirty="0">
                <a:solidFill>
                  <a:schemeClr val="accent3">
                    <a:lumMod val="25000"/>
                  </a:schemeClr>
                </a:solidFill>
              </a:rPr>
              <a:t>%</a:t>
            </a:r>
            <a:r>
              <a:rPr lang="en-US" sz="1300" dirty="0" err="1">
                <a:solidFill>
                  <a:schemeClr val="accent3">
                    <a:lumMod val="25000"/>
                  </a:schemeClr>
                </a:solidFill>
              </a:rPr>
              <a:t>sql</a:t>
            </a:r>
            <a:r>
              <a:rPr lang="en-US" sz="1300" dirty="0">
                <a:solidFill>
                  <a:schemeClr val="accent3">
                    <a:lumMod val="25000"/>
                  </a:schemeClr>
                </a:solidFill>
              </a:rPr>
              <a:t> SELECT </a:t>
            </a:r>
            <a:r>
              <a:rPr lang="en-US" sz="1300" dirty="0" err="1">
                <a:solidFill>
                  <a:schemeClr val="accent3">
                    <a:lumMod val="25000"/>
                  </a:schemeClr>
                </a:solidFill>
              </a:rPr>
              <a:t>launch_site</a:t>
            </a:r>
            <a:r>
              <a:rPr lang="en-US" sz="1300" dirty="0">
                <a:solidFill>
                  <a:schemeClr val="accent3">
                    <a:lumMod val="25000"/>
                  </a:schemeClr>
                </a:solidFill>
              </a:rPr>
              <a:t>, COUNT(*) AS </a:t>
            </a:r>
            <a:r>
              <a:rPr lang="en-US" sz="1300" dirty="0" err="1">
                <a:solidFill>
                  <a:schemeClr val="accent3">
                    <a:lumMod val="25000"/>
                  </a:schemeClr>
                </a:solidFill>
              </a:rPr>
              <a:t>success_count</a:t>
            </a:r>
            <a:r>
              <a:rPr lang="en-US" sz="1300" dirty="0">
                <a:solidFill>
                  <a:schemeClr val="accent3">
                    <a:lumMod val="25000"/>
                  </a:schemeClr>
                </a:solidFill>
              </a:rPr>
              <a:t> FROM </a:t>
            </a:r>
            <a:r>
              <a:rPr lang="en-US" sz="1300" dirty="0" err="1">
                <a:solidFill>
                  <a:schemeClr val="accent3">
                    <a:lumMod val="25000"/>
                  </a:schemeClr>
                </a:solidFill>
              </a:rPr>
              <a:t>spacex_launches</a:t>
            </a:r>
            <a:r>
              <a:rPr lang="en-US" sz="1300" dirty="0">
                <a:solidFill>
                  <a:schemeClr val="accent3">
                    <a:lumMod val="25000"/>
                  </a:schemeClr>
                </a:solidFill>
              </a:rPr>
              <a:t> WHERE </a:t>
            </a:r>
            <a:r>
              <a:rPr lang="en-US" sz="1300" dirty="0" err="1">
                <a:solidFill>
                  <a:schemeClr val="accent3">
                    <a:lumMod val="25000"/>
                  </a:schemeClr>
                </a:solidFill>
              </a:rPr>
              <a:t>landing_outcome</a:t>
            </a:r>
            <a:r>
              <a:rPr lang="en-US" sz="1300" dirty="0">
                <a:solidFill>
                  <a:schemeClr val="accent3">
                    <a:lumMod val="25000"/>
                  </a:schemeClr>
                </a:solidFill>
              </a:rPr>
              <a:t> = 'True' GROUP BY </a:t>
            </a:r>
            <a:r>
              <a:rPr lang="en-US" sz="1300" dirty="0" err="1">
                <a:solidFill>
                  <a:schemeClr val="accent3">
                    <a:lumMod val="25000"/>
                  </a:schemeClr>
                </a:solidFill>
              </a:rPr>
              <a:t>launch_site</a:t>
            </a:r>
            <a:r>
              <a:rPr lang="en-US" sz="1300" dirty="0">
                <a:solidFill>
                  <a:schemeClr val="accent3">
                    <a:lumMod val="25000"/>
                  </a:schemeClr>
                </a:solidFill>
              </a:rPr>
              <a:t>;</a:t>
            </a:r>
          </a:p>
          <a:p>
            <a:pPr>
              <a:lnSpc>
                <a:spcPct val="100000"/>
              </a:lnSpc>
              <a:spcBef>
                <a:spcPts val="1400"/>
              </a:spcBef>
            </a:pPr>
            <a:r>
              <a:rPr lang="en-US" sz="1300" dirty="0">
                <a:solidFill>
                  <a:srgbClr val="0B49CB"/>
                </a:solidFill>
                <a:latin typeface="Abadi"/>
              </a:rPr>
              <a:t>Query 4: Average Payload Weight by Launch Outcome</a:t>
            </a:r>
            <a:br>
              <a:rPr lang="en-US" sz="1300" dirty="0">
                <a:solidFill>
                  <a:schemeClr val="accent3">
                    <a:lumMod val="25000"/>
                  </a:schemeClr>
                </a:solidFill>
                <a:latin typeface="Abadi"/>
              </a:rPr>
            </a:br>
            <a:r>
              <a:rPr lang="en-US" sz="1300" dirty="0">
                <a:solidFill>
                  <a:schemeClr val="accent3">
                    <a:lumMod val="25000"/>
                  </a:schemeClr>
                </a:solidFill>
              </a:rPr>
              <a:t>Purpose: Get the average payload weight for successful and failed landings.</a:t>
            </a:r>
            <a:br>
              <a:rPr lang="en-US" sz="1300" dirty="0">
                <a:solidFill>
                  <a:schemeClr val="accent3">
                    <a:lumMod val="25000"/>
                  </a:schemeClr>
                </a:solidFill>
              </a:rPr>
            </a:br>
            <a:r>
              <a:rPr lang="en-US" sz="1300" b="1" dirty="0">
                <a:solidFill>
                  <a:schemeClr val="accent3">
                    <a:lumMod val="25000"/>
                  </a:schemeClr>
                </a:solidFill>
              </a:rPr>
              <a:t>Command: </a:t>
            </a:r>
            <a:r>
              <a:rPr lang="en-US" sz="1300" dirty="0">
                <a:solidFill>
                  <a:schemeClr val="accent3">
                    <a:lumMod val="25000"/>
                  </a:schemeClr>
                </a:solidFill>
              </a:rPr>
              <a:t>%</a:t>
            </a:r>
            <a:r>
              <a:rPr lang="en-US" sz="1300" dirty="0" err="1">
                <a:solidFill>
                  <a:schemeClr val="accent3">
                    <a:lumMod val="25000"/>
                  </a:schemeClr>
                </a:solidFill>
              </a:rPr>
              <a:t>sql</a:t>
            </a:r>
            <a:r>
              <a:rPr lang="en-US" sz="1300" dirty="0">
                <a:solidFill>
                  <a:schemeClr val="accent3">
                    <a:lumMod val="25000"/>
                  </a:schemeClr>
                </a:solidFill>
              </a:rPr>
              <a:t> SELECT </a:t>
            </a:r>
            <a:r>
              <a:rPr lang="en-US" sz="1300" dirty="0" err="1">
                <a:solidFill>
                  <a:schemeClr val="accent3">
                    <a:lumMod val="25000"/>
                  </a:schemeClr>
                </a:solidFill>
              </a:rPr>
              <a:t>landing_outcome</a:t>
            </a:r>
            <a:r>
              <a:rPr lang="en-US" sz="1300" dirty="0">
                <a:solidFill>
                  <a:schemeClr val="accent3">
                    <a:lumMod val="25000"/>
                  </a:schemeClr>
                </a:solidFill>
              </a:rPr>
              <a:t>, AVG(</a:t>
            </a:r>
            <a:r>
              <a:rPr lang="en-US" sz="1300" dirty="0" err="1">
                <a:solidFill>
                  <a:schemeClr val="accent3">
                    <a:lumMod val="25000"/>
                  </a:schemeClr>
                </a:solidFill>
              </a:rPr>
              <a:t>payload_weight</a:t>
            </a:r>
            <a:r>
              <a:rPr lang="en-US" sz="1300" dirty="0">
                <a:solidFill>
                  <a:schemeClr val="accent3">
                    <a:lumMod val="25000"/>
                  </a:schemeClr>
                </a:solidFill>
              </a:rPr>
              <a:t>) AS </a:t>
            </a:r>
            <a:r>
              <a:rPr lang="en-US" sz="1300" dirty="0" err="1">
                <a:solidFill>
                  <a:schemeClr val="accent3">
                    <a:lumMod val="25000"/>
                  </a:schemeClr>
                </a:solidFill>
              </a:rPr>
              <a:t>avg_payload_weight</a:t>
            </a:r>
            <a:r>
              <a:rPr lang="en-US" sz="1300" dirty="0">
                <a:solidFill>
                  <a:schemeClr val="accent3">
                    <a:lumMod val="25000"/>
                  </a:schemeClr>
                </a:solidFill>
              </a:rPr>
              <a:t> FROM </a:t>
            </a:r>
            <a:r>
              <a:rPr lang="en-US" sz="1300" dirty="0" err="1">
                <a:solidFill>
                  <a:schemeClr val="accent3">
                    <a:lumMod val="25000"/>
                  </a:schemeClr>
                </a:solidFill>
              </a:rPr>
              <a:t>spacex_launches</a:t>
            </a:r>
            <a:r>
              <a:rPr lang="en-US" sz="1300" dirty="0">
                <a:solidFill>
                  <a:schemeClr val="accent3">
                    <a:lumMod val="25000"/>
                  </a:schemeClr>
                </a:solidFill>
              </a:rPr>
              <a:t> GROUP BY </a:t>
            </a:r>
            <a:r>
              <a:rPr lang="en-US" sz="1300" dirty="0" err="1">
                <a:solidFill>
                  <a:schemeClr val="accent3">
                    <a:lumMod val="25000"/>
                  </a:schemeClr>
                </a:solidFill>
              </a:rPr>
              <a:t>landing_outcome</a:t>
            </a:r>
            <a:r>
              <a:rPr lang="en-US" sz="1300" dirty="0">
                <a:solidFill>
                  <a:schemeClr val="accent3">
                    <a:lumMod val="25000"/>
                  </a:schemeClr>
                </a:solidFill>
              </a:rPr>
              <a:t>;</a:t>
            </a:r>
          </a:p>
          <a:p>
            <a:pPr>
              <a:lnSpc>
                <a:spcPct val="100000"/>
              </a:lnSpc>
              <a:spcBef>
                <a:spcPts val="1400"/>
              </a:spcBef>
            </a:pPr>
            <a:r>
              <a:rPr lang="en-US" sz="1300" dirty="0">
                <a:solidFill>
                  <a:srgbClr val="0B49CB"/>
                </a:solidFill>
                <a:latin typeface="Abadi"/>
              </a:rPr>
              <a:t>Query 5: Retrieving Launch Dates for Specific Rocket Types</a:t>
            </a:r>
            <a:br>
              <a:rPr lang="en-US" sz="1300" dirty="0">
                <a:solidFill>
                  <a:schemeClr val="accent3">
                    <a:lumMod val="25000"/>
                  </a:schemeClr>
                </a:solidFill>
                <a:latin typeface="Abadi"/>
              </a:rPr>
            </a:br>
            <a:r>
              <a:rPr lang="en-US" sz="1300" dirty="0">
                <a:solidFill>
                  <a:schemeClr val="accent3">
                    <a:lumMod val="25000"/>
                  </a:schemeClr>
                </a:solidFill>
              </a:rPr>
              <a:t>Purpose: Filter launches by specific rocket types, such as Falcon 9 or Falcon Heavy.</a:t>
            </a:r>
            <a:br>
              <a:rPr lang="en-US" sz="1300" dirty="0">
                <a:solidFill>
                  <a:schemeClr val="accent3">
                    <a:lumMod val="25000"/>
                  </a:schemeClr>
                </a:solidFill>
              </a:rPr>
            </a:br>
            <a:r>
              <a:rPr lang="en-US" sz="1300" b="1" dirty="0">
                <a:solidFill>
                  <a:schemeClr val="accent3">
                    <a:lumMod val="25000"/>
                  </a:schemeClr>
                </a:solidFill>
              </a:rPr>
              <a:t>Command: </a:t>
            </a:r>
            <a:r>
              <a:rPr lang="en-US" sz="1300" dirty="0">
                <a:solidFill>
                  <a:schemeClr val="accent3">
                    <a:lumMod val="25000"/>
                  </a:schemeClr>
                </a:solidFill>
              </a:rPr>
              <a:t>%</a:t>
            </a:r>
            <a:r>
              <a:rPr lang="en-US" sz="1300" dirty="0" err="1">
                <a:solidFill>
                  <a:schemeClr val="accent3">
                    <a:lumMod val="25000"/>
                  </a:schemeClr>
                </a:solidFill>
              </a:rPr>
              <a:t>sql</a:t>
            </a:r>
            <a:r>
              <a:rPr lang="en-US" sz="1300" dirty="0">
                <a:solidFill>
                  <a:schemeClr val="accent3">
                    <a:lumMod val="25000"/>
                  </a:schemeClr>
                </a:solidFill>
              </a:rPr>
              <a:t> SELECT </a:t>
            </a:r>
            <a:r>
              <a:rPr lang="en-US" sz="1300" dirty="0" err="1">
                <a:solidFill>
                  <a:schemeClr val="accent3">
                    <a:lumMod val="25000"/>
                  </a:schemeClr>
                </a:solidFill>
              </a:rPr>
              <a:t>launch_date</a:t>
            </a:r>
            <a:r>
              <a:rPr lang="en-US" sz="1300" dirty="0">
                <a:solidFill>
                  <a:schemeClr val="accent3">
                    <a:lumMod val="25000"/>
                  </a:schemeClr>
                </a:solidFill>
              </a:rPr>
              <a:t>, </a:t>
            </a:r>
            <a:r>
              <a:rPr lang="en-US" sz="1300" dirty="0" err="1">
                <a:solidFill>
                  <a:schemeClr val="accent3">
                    <a:lumMod val="25000"/>
                  </a:schemeClr>
                </a:solidFill>
              </a:rPr>
              <a:t>rocket_type</a:t>
            </a:r>
            <a:r>
              <a:rPr lang="en-US" sz="1300" dirty="0">
                <a:solidFill>
                  <a:schemeClr val="accent3">
                    <a:lumMod val="25000"/>
                  </a:schemeClr>
                </a:solidFill>
              </a:rPr>
              <a:t> FROM </a:t>
            </a:r>
            <a:r>
              <a:rPr lang="en-US" sz="1300" dirty="0" err="1">
                <a:solidFill>
                  <a:schemeClr val="accent3">
                    <a:lumMod val="25000"/>
                  </a:schemeClr>
                </a:solidFill>
              </a:rPr>
              <a:t>spacex_launches</a:t>
            </a:r>
            <a:r>
              <a:rPr lang="en-US" sz="1300" dirty="0">
                <a:solidFill>
                  <a:schemeClr val="accent3">
                    <a:lumMod val="25000"/>
                  </a:schemeClr>
                </a:solidFill>
              </a:rPr>
              <a:t> WHERE </a:t>
            </a:r>
            <a:r>
              <a:rPr lang="en-US" sz="1300" dirty="0" err="1">
                <a:solidFill>
                  <a:schemeClr val="accent3">
                    <a:lumMod val="25000"/>
                  </a:schemeClr>
                </a:solidFill>
              </a:rPr>
              <a:t>rocket_type</a:t>
            </a:r>
            <a:r>
              <a:rPr lang="en-US" sz="1300" dirty="0">
                <a:solidFill>
                  <a:schemeClr val="accent3">
                    <a:lumMod val="25000"/>
                  </a:schemeClr>
                </a:solidFill>
              </a:rPr>
              <a:t> = 'Falcon 9’;</a:t>
            </a:r>
          </a:p>
          <a:p>
            <a:endParaRPr lang="en-US" sz="1300" dirty="0"/>
          </a:p>
          <a:p>
            <a:endParaRPr lang="en-US" sz="1300" dirty="0"/>
          </a:p>
          <a:p>
            <a:endParaRPr lang="en-US" sz="13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Part 1</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9430" y="1515171"/>
            <a:ext cx="9745589" cy="4351338"/>
          </a:xfrm>
          <a:prstGeom prst="rect">
            <a:avLst/>
          </a:prstGeom>
        </p:spPr>
        <p:txBody>
          <a:bodyPr lIns="91440" tIns="45720" rIns="91440" bIns="45720" anchor="t"/>
          <a:lstStyle/>
          <a:p>
            <a:pPr>
              <a:lnSpc>
                <a:spcPct val="100000"/>
              </a:lnSpc>
              <a:spcBef>
                <a:spcPts val="1400"/>
              </a:spcBef>
            </a:pPr>
            <a:r>
              <a:rPr lang="en-US" sz="1300" dirty="0">
                <a:solidFill>
                  <a:srgbClr val="0B49CB"/>
                </a:solidFill>
                <a:latin typeface="Abadi"/>
              </a:rPr>
              <a:t>Query 6: Landing Success Rate by Rocket Type</a:t>
            </a:r>
            <a:br>
              <a:rPr lang="en-US" sz="1300" dirty="0">
                <a:solidFill>
                  <a:schemeClr val="accent3">
                    <a:lumMod val="25000"/>
                  </a:schemeClr>
                </a:solidFill>
                <a:latin typeface="Abadi"/>
              </a:rPr>
            </a:br>
            <a:r>
              <a:rPr lang="en-US" sz="1300" dirty="0">
                <a:solidFill>
                  <a:schemeClr val="accent3">
                    <a:lumMod val="25000"/>
                  </a:schemeClr>
                </a:solidFill>
                <a:latin typeface="Abadi"/>
              </a:rPr>
              <a:t>Purpose: Calculate the success rate of landings for Falcon 9 versus Falcon Heavy.</a:t>
            </a:r>
            <a:br>
              <a:rPr lang="en-US" sz="1300" dirty="0">
                <a:solidFill>
                  <a:schemeClr val="accent3">
                    <a:lumMod val="25000"/>
                  </a:schemeClr>
                </a:solidFill>
                <a:latin typeface="Abadi"/>
              </a:rPr>
            </a:br>
            <a:r>
              <a:rPr lang="en-US" sz="1300" b="1" dirty="0">
                <a:solidFill>
                  <a:schemeClr val="accent3">
                    <a:lumMod val="25000"/>
                  </a:schemeClr>
                </a:solidFill>
                <a:latin typeface="Abadi"/>
              </a:rPr>
              <a:t>Command: </a:t>
            </a: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a:t>
            </a:r>
            <a:r>
              <a:rPr lang="en-US" sz="1300" dirty="0" err="1">
                <a:solidFill>
                  <a:schemeClr val="accent3">
                    <a:lumMod val="25000"/>
                  </a:schemeClr>
                </a:solidFill>
                <a:latin typeface="Abadi"/>
              </a:rPr>
              <a:t>rocket_type</a:t>
            </a:r>
            <a:r>
              <a:rPr lang="en-US" sz="1300" dirty="0">
                <a:solidFill>
                  <a:schemeClr val="accent3">
                    <a:lumMod val="25000"/>
                  </a:schemeClr>
                </a:solidFill>
                <a:latin typeface="Abadi"/>
              </a:rPr>
              <a:t>, AVG(CASE WHEN </a:t>
            </a:r>
            <a:r>
              <a:rPr lang="en-US" sz="1300" dirty="0" err="1">
                <a:solidFill>
                  <a:schemeClr val="accent3">
                    <a:lumMod val="25000"/>
                  </a:schemeClr>
                </a:solidFill>
                <a:latin typeface="Abadi"/>
              </a:rPr>
              <a:t>landing_outcome</a:t>
            </a:r>
            <a:r>
              <a:rPr lang="en-US" sz="1300" dirty="0">
                <a:solidFill>
                  <a:schemeClr val="accent3">
                    <a:lumMod val="25000"/>
                  </a:schemeClr>
                </a:solidFill>
                <a:latin typeface="Abadi"/>
              </a:rPr>
              <a:t> = 'True' THEN 1 ELSE 0 END) AS </a:t>
            </a:r>
            <a:r>
              <a:rPr lang="en-US" sz="1300" dirty="0" err="1">
                <a:solidFill>
                  <a:schemeClr val="accent3">
                    <a:lumMod val="25000"/>
                  </a:schemeClr>
                </a:solidFill>
                <a:latin typeface="Abadi"/>
              </a:rPr>
              <a:t>landing_success_rateFROM</a:t>
            </a:r>
            <a:r>
              <a:rPr lang="en-US" sz="1300" dirty="0">
                <a:solidFill>
                  <a:schemeClr val="accent3">
                    <a:lumMod val="25000"/>
                  </a:schemeClr>
                </a:solidFill>
                <a:latin typeface="Abadi"/>
              </a:rPr>
              <a:t> </a:t>
            </a:r>
            <a:r>
              <a:rPr lang="en-US" sz="1300" dirty="0" err="1">
                <a:solidFill>
                  <a:schemeClr val="accent3">
                    <a:lumMod val="25000"/>
                  </a:schemeClr>
                </a:solidFill>
                <a:latin typeface="Abadi"/>
              </a:rPr>
              <a:t>spacex_launchesGROUP</a:t>
            </a:r>
            <a:r>
              <a:rPr lang="en-US" sz="1300" dirty="0">
                <a:solidFill>
                  <a:schemeClr val="accent3">
                    <a:lumMod val="25000"/>
                  </a:schemeClr>
                </a:solidFill>
                <a:latin typeface="Abadi"/>
              </a:rPr>
              <a:t> BY </a:t>
            </a:r>
            <a:r>
              <a:rPr lang="en-US" sz="1300" dirty="0" err="1">
                <a:solidFill>
                  <a:schemeClr val="accent3">
                    <a:lumMod val="25000"/>
                  </a:schemeClr>
                </a:solidFill>
                <a:latin typeface="Abadi"/>
              </a:rPr>
              <a:t>rocket_type</a:t>
            </a:r>
            <a:r>
              <a:rPr lang="en-US" sz="1300" dirty="0">
                <a:solidFill>
                  <a:schemeClr val="accent3">
                    <a:lumMod val="25000"/>
                  </a:schemeClr>
                </a:solidFill>
                <a:latin typeface="Abadi"/>
              </a:rPr>
              <a:t>;</a:t>
            </a:r>
          </a:p>
          <a:p>
            <a:pPr>
              <a:lnSpc>
                <a:spcPct val="100000"/>
              </a:lnSpc>
              <a:spcBef>
                <a:spcPts val="1400"/>
              </a:spcBef>
            </a:pPr>
            <a:r>
              <a:rPr lang="en-US" sz="1300" dirty="0">
                <a:solidFill>
                  <a:srgbClr val="0B49CB"/>
                </a:solidFill>
                <a:latin typeface="Abadi"/>
              </a:rPr>
              <a:t>Query 7: Landing Success Rate Over Time</a:t>
            </a:r>
            <a:br>
              <a:rPr lang="en-US" sz="1300" dirty="0">
                <a:solidFill>
                  <a:schemeClr val="accent3">
                    <a:lumMod val="25000"/>
                  </a:schemeClr>
                </a:solidFill>
                <a:latin typeface="Abadi"/>
              </a:rPr>
            </a:br>
            <a:r>
              <a:rPr lang="en-US" sz="1300" dirty="0">
                <a:solidFill>
                  <a:schemeClr val="accent3">
                    <a:lumMod val="25000"/>
                  </a:schemeClr>
                </a:solidFill>
                <a:latin typeface="Abadi"/>
              </a:rPr>
              <a:t>Purpose: Calculate the trend of landing successes over time (e.g., by year).</a:t>
            </a:r>
            <a:br>
              <a:rPr lang="en-US" sz="1300" dirty="0">
                <a:solidFill>
                  <a:schemeClr val="accent3">
                    <a:lumMod val="25000"/>
                  </a:schemeClr>
                </a:solidFill>
                <a:latin typeface="Abadi"/>
              </a:rPr>
            </a:br>
            <a:r>
              <a:rPr lang="en-US" sz="1300" b="1" dirty="0">
                <a:solidFill>
                  <a:schemeClr val="accent3">
                    <a:lumMod val="25000"/>
                  </a:schemeClr>
                </a:solidFill>
                <a:latin typeface="Abadi"/>
              </a:rPr>
              <a:t>Command: </a:t>
            </a: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YEAR(</a:t>
            </a:r>
            <a:r>
              <a:rPr lang="en-US" sz="1300" dirty="0" err="1">
                <a:solidFill>
                  <a:schemeClr val="accent3">
                    <a:lumMod val="25000"/>
                  </a:schemeClr>
                </a:solidFill>
                <a:latin typeface="Abadi"/>
              </a:rPr>
              <a:t>launch_date</a:t>
            </a:r>
            <a:r>
              <a:rPr lang="en-US" sz="1300" dirty="0">
                <a:solidFill>
                  <a:schemeClr val="accent3">
                    <a:lumMod val="25000"/>
                  </a:schemeClr>
                </a:solidFill>
                <a:latin typeface="Abadi"/>
              </a:rPr>
              <a:t>) AS </a:t>
            </a:r>
            <a:r>
              <a:rPr lang="en-US" sz="1300" dirty="0" err="1">
                <a:solidFill>
                  <a:schemeClr val="accent3">
                    <a:lumMod val="25000"/>
                  </a:schemeClr>
                </a:solidFill>
                <a:latin typeface="Abadi"/>
              </a:rPr>
              <a:t>launch_year</a:t>
            </a:r>
            <a:r>
              <a:rPr lang="en-US" sz="1300" dirty="0">
                <a:solidFill>
                  <a:schemeClr val="accent3">
                    <a:lumMod val="25000"/>
                  </a:schemeClr>
                </a:solidFill>
                <a:latin typeface="Abadi"/>
              </a:rPr>
              <a:t>, AVG(CASE WHEN </a:t>
            </a:r>
            <a:r>
              <a:rPr lang="en-US" sz="1300" dirty="0" err="1">
                <a:solidFill>
                  <a:schemeClr val="accent3">
                    <a:lumMod val="25000"/>
                  </a:schemeClr>
                </a:solidFill>
                <a:latin typeface="Abadi"/>
              </a:rPr>
              <a:t>landing_outcome</a:t>
            </a:r>
            <a:r>
              <a:rPr lang="en-US" sz="1300" dirty="0">
                <a:solidFill>
                  <a:schemeClr val="accent3">
                    <a:lumMod val="25000"/>
                  </a:schemeClr>
                </a:solidFill>
                <a:latin typeface="Abadi"/>
              </a:rPr>
              <a:t> = 'True' THEN 1 ELSE 0 END) AS </a:t>
            </a:r>
            <a:r>
              <a:rPr lang="en-US" sz="1300" dirty="0" err="1">
                <a:solidFill>
                  <a:schemeClr val="accent3">
                    <a:lumMod val="25000"/>
                  </a:schemeClr>
                </a:solidFill>
                <a:latin typeface="Abadi"/>
              </a:rPr>
              <a:t>landing_success_rateFROM</a:t>
            </a:r>
            <a:r>
              <a:rPr lang="en-US" sz="1300" dirty="0">
                <a:solidFill>
                  <a:schemeClr val="accent3">
                    <a:lumMod val="25000"/>
                  </a:schemeClr>
                </a:solidFill>
                <a:latin typeface="Abadi"/>
              </a:rPr>
              <a:t> </a:t>
            </a:r>
            <a:r>
              <a:rPr lang="en-US" sz="1300" dirty="0" err="1">
                <a:solidFill>
                  <a:schemeClr val="accent3">
                    <a:lumMod val="25000"/>
                  </a:schemeClr>
                </a:solidFill>
                <a:latin typeface="Abadi"/>
              </a:rPr>
              <a:t>spacex_launchesGROUP</a:t>
            </a:r>
            <a:r>
              <a:rPr lang="en-US" sz="1300" dirty="0">
                <a:solidFill>
                  <a:schemeClr val="accent3">
                    <a:lumMod val="25000"/>
                  </a:schemeClr>
                </a:solidFill>
                <a:latin typeface="Abadi"/>
              </a:rPr>
              <a:t> BY </a:t>
            </a:r>
            <a:r>
              <a:rPr lang="en-US" sz="1300" dirty="0" err="1">
                <a:solidFill>
                  <a:schemeClr val="accent3">
                    <a:lumMod val="25000"/>
                  </a:schemeClr>
                </a:solidFill>
                <a:latin typeface="Abadi"/>
              </a:rPr>
              <a:t>launch_yearORDER</a:t>
            </a:r>
            <a:r>
              <a:rPr lang="en-US" sz="1300" dirty="0">
                <a:solidFill>
                  <a:schemeClr val="accent3">
                    <a:lumMod val="25000"/>
                  </a:schemeClr>
                </a:solidFill>
                <a:latin typeface="Abadi"/>
              </a:rPr>
              <a:t> BY </a:t>
            </a:r>
            <a:r>
              <a:rPr lang="en-US" sz="1300" dirty="0" err="1">
                <a:solidFill>
                  <a:schemeClr val="accent3">
                    <a:lumMod val="25000"/>
                  </a:schemeClr>
                </a:solidFill>
                <a:latin typeface="Abadi"/>
              </a:rPr>
              <a:t>launch_year</a:t>
            </a:r>
            <a:r>
              <a:rPr lang="en-US" sz="1300" dirty="0">
                <a:solidFill>
                  <a:schemeClr val="accent3">
                    <a:lumMod val="25000"/>
                  </a:schemeClr>
                </a:solidFill>
                <a:latin typeface="Abadi"/>
              </a:rPr>
              <a:t>;</a:t>
            </a:r>
          </a:p>
          <a:p>
            <a:pPr>
              <a:lnSpc>
                <a:spcPct val="100000"/>
              </a:lnSpc>
              <a:spcBef>
                <a:spcPts val="1400"/>
              </a:spcBef>
            </a:pPr>
            <a:r>
              <a:rPr lang="en-US" sz="1300" dirty="0">
                <a:solidFill>
                  <a:srgbClr val="0B49CB"/>
                </a:solidFill>
                <a:latin typeface="Abadi"/>
              </a:rPr>
              <a:t>Query 8: Launch Sites with Most Successful Landings</a:t>
            </a:r>
            <a:br>
              <a:rPr lang="en-US" sz="1300" dirty="0">
                <a:solidFill>
                  <a:schemeClr val="accent3">
                    <a:lumMod val="25000"/>
                  </a:schemeClr>
                </a:solidFill>
                <a:latin typeface="Abadi"/>
              </a:rPr>
            </a:br>
            <a:r>
              <a:rPr lang="en-US" sz="1300" dirty="0">
                <a:solidFill>
                  <a:schemeClr val="accent3">
                    <a:lumMod val="25000"/>
                  </a:schemeClr>
                </a:solidFill>
                <a:latin typeface="Abadi"/>
              </a:rPr>
              <a:t>Purpose: Find the launch sites with the most successful landings.</a:t>
            </a:r>
            <a:br>
              <a:rPr lang="en-US" sz="1300" dirty="0">
                <a:solidFill>
                  <a:schemeClr val="accent3">
                    <a:lumMod val="25000"/>
                  </a:schemeClr>
                </a:solidFill>
                <a:latin typeface="Abadi"/>
              </a:rPr>
            </a:br>
            <a:r>
              <a:rPr lang="en-US" sz="1300" b="1" dirty="0">
                <a:solidFill>
                  <a:schemeClr val="accent3">
                    <a:lumMod val="25000"/>
                  </a:schemeClr>
                </a:solidFill>
                <a:latin typeface="Abadi"/>
              </a:rPr>
              <a:t>Command: </a:t>
            </a: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a:t>
            </a:r>
            <a:r>
              <a:rPr lang="en-US" sz="1300" dirty="0" err="1">
                <a:solidFill>
                  <a:schemeClr val="accent3">
                    <a:lumMod val="25000"/>
                  </a:schemeClr>
                </a:solidFill>
                <a:latin typeface="Abadi"/>
              </a:rPr>
              <a:t>launch_site</a:t>
            </a:r>
            <a:r>
              <a:rPr lang="en-US" sz="1300" dirty="0">
                <a:solidFill>
                  <a:schemeClr val="accent3">
                    <a:lumMod val="25000"/>
                  </a:schemeClr>
                </a:solidFill>
                <a:latin typeface="Abadi"/>
              </a:rPr>
              <a:t>, COUNT(*) AS </a:t>
            </a:r>
            <a:r>
              <a:rPr lang="en-US" sz="1300" dirty="0" err="1">
                <a:solidFill>
                  <a:schemeClr val="accent3">
                    <a:lumMod val="25000"/>
                  </a:schemeClr>
                </a:solidFill>
                <a:latin typeface="Abadi"/>
              </a:rPr>
              <a:t>successful_landingsFROM</a:t>
            </a:r>
            <a:r>
              <a:rPr lang="en-US" sz="1300" dirty="0">
                <a:solidFill>
                  <a:schemeClr val="accent3">
                    <a:lumMod val="25000"/>
                  </a:schemeClr>
                </a:solidFill>
                <a:latin typeface="Abadi"/>
              </a:rPr>
              <a:t> </a:t>
            </a:r>
            <a:r>
              <a:rPr lang="en-US" sz="1300" dirty="0" err="1">
                <a:solidFill>
                  <a:schemeClr val="accent3">
                    <a:lumMod val="25000"/>
                  </a:schemeClr>
                </a:solidFill>
                <a:latin typeface="Abadi"/>
              </a:rPr>
              <a:t>spacex_launchesWHERE</a:t>
            </a:r>
            <a:r>
              <a:rPr lang="en-US" sz="1300" dirty="0">
                <a:solidFill>
                  <a:schemeClr val="accent3">
                    <a:lumMod val="25000"/>
                  </a:schemeClr>
                </a:solidFill>
                <a:latin typeface="Abadi"/>
              </a:rPr>
              <a:t> </a:t>
            </a:r>
            <a:r>
              <a:rPr lang="en-US" sz="1300" dirty="0" err="1">
                <a:solidFill>
                  <a:schemeClr val="accent3">
                    <a:lumMod val="25000"/>
                  </a:schemeClr>
                </a:solidFill>
                <a:latin typeface="Abadi"/>
              </a:rPr>
              <a:t>landing_outcome</a:t>
            </a:r>
            <a:r>
              <a:rPr lang="en-US" sz="1300" dirty="0">
                <a:solidFill>
                  <a:schemeClr val="accent3">
                    <a:lumMod val="25000"/>
                  </a:schemeClr>
                </a:solidFill>
                <a:latin typeface="Abadi"/>
              </a:rPr>
              <a:t> = '</a:t>
            </a:r>
            <a:r>
              <a:rPr lang="en-US" sz="1300" dirty="0" err="1">
                <a:solidFill>
                  <a:schemeClr val="accent3">
                    <a:lumMod val="25000"/>
                  </a:schemeClr>
                </a:solidFill>
                <a:latin typeface="Abadi"/>
              </a:rPr>
              <a:t>True'GROUP</a:t>
            </a:r>
            <a:r>
              <a:rPr lang="en-US" sz="1300" dirty="0">
                <a:solidFill>
                  <a:schemeClr val="accent3">
                    <a:lumMod val="25000"/>
                  </a:schemeClr>
                </a:solidFill>
                <a:latin typeface="Abadi"/>
              </a:rPr>
              <a:t> BY </a:t>
            </a:r>
            <a:r>
              <a:rPr lang="en-US" sz="1300" dirty="0" err="1">
                <a:solidFill>
                  <a:schemeClr val="accent3">
                    <a:lumMod val="25000"/>
                  </a:schemeClr>
                </a:solidFill>
                <a:latin typeface="Abadi"/>
              </a:rPr>
              <a:t>launch_siteORDER</a:t>
            </a:r>
            <a:r>
              <a:rPr lang="en-US" sz="1300" dirty="0">
                <a:solidFill>
                  <a:schemeClr val="accent3">
                    <a:lumMod val="25000"/>
                  </a:schemeClr>
                </a:solidFill>
                <a:latin typeface="Abadi"/>
              </a:rPr>
              <a:t> BY </a:t>
            </a:r>
            <a:r>
              <a:rPr lang="en-US" sz="1300" dirty="0" err="1">
                <a:solidFill>
                  <a:schemeClr val="accent3">
                    <a:lumMod val="25000"/>
                  </a:schemeClr>
                </a:solidFill>
                <a:latin typeface="Abadi"/>
              </a:rPr>
              <a:t>successful_landings</a:t>
            </a:r>
            <a:r>
              <a:rPr lang="en-US" sz="1300" dirty="0">
                <a:solidFill>
                  <a:schemeClr val="accent3">
                    <a:lumMod val="25000"/>
                  </a:schemeClr>
                </a:solidFill>
                <a:latin typeface="Abadi"/>
              </a:rPr>
              <a:t> DESC;</a:t>
            </a:r>
          </a:p>
          <a:p>
            <a:pPr>
              <a:lnSpc>
                <a:spcPct val="100000"/>
              </a:lnSpc>
              <a:spcBef>
                <a:spcPts val="1400"/>
              </a:spcBef>
            </a:pPr>
            <a:r>
              <a:rPr lang="en-US" sz="1300" dirty="0">
                <a:solidFill>
                  <a:srgbClr val="0B49CB"/>
                </a:solidFill>
                <a:latin typeface="Abadi"/>
              </a:rPr>
              <a:t>Query 9: Retrieving Launches with Specific Payload Types</a:t>
            </a:r>
            <a:br>
              <a:rPr lang="en-US" sz="1300" dirty="0">
                <a:solidFill>
                  <a:schemeClr val="accent3">
                    <a:lumMod val="25000"/>
                  </a:schemeClr>
                </a:solidFill>
                <a:latin typeface="Abadi"/>
              </a:rPr>
            </a:br>
            <a:r>
              <a:rPr lang="en-US" sz="1300" dirty="0">
                <a:solidFill>
                  <a:schemeClr val="accent3">
                    <a:lumMod val="25000"/>
                  </a:schemeClr>
                </a:solidFill>
                <a:latin typeface="Abadi"/>
              </a:rPr>
              <a:t>Purpose: Filter the data to get specific payload types (e.g., communication satellites).</a:t>
            </a:r>
            <a:br>
              <a:rPr lang="en-US" sz="1300" dirty="0">
                <a:solidFill>
                  <a:schemeClr val="accent3">
                    <a:lumMod val="25000"/>
                  </a:schemeClr>
                </a:solidFill>
                <a:latin typeface="Abadi"/>
              </a:rPr>
            </a:br>
            <a:r>
              <a:rPr lang="en-US" sz="1300" b="1" dirty="0">
                <a:solidFill>
                  <a:schemeClr val="accent3">
                    <a:lumMod val="25000"/>
                  </a:schemeClr>
                </a:solidFill>
                <a:latin typeface="Abadi"/>
              </a:rPr>
              <a:t>Command: </a:t>
            </a:r>
            <a:r>
              <a:rPr lang="en-US" sz="1300" dirty="0">
                <a:solidFill>
                  <a:schemeClr val="accent3">
                    <a:lumMod val="25000"/>
                  </a:schemeClr>
                </a:solidFill>
                <a:latin typeface="Abadi"/>
              </a:rPr>
              <a:t>%</a:t>
            </a:r>
            <a:r>
              <a:rPr lang="en-US" sz="1300" dirty="0" err="1">
                <a:solidFill>
                  <a:schemeClr val="accent3">
                    <a:lumMod val="25000"/>
                  </a:schemeClr>
                </a:solidFill>
                <a:latin typeface="Abadi"/>
              </a:rPr>
              <a:t>sql</a:t>
            </a:r>
            <a:r>
              <a:rPr lang="en-US" sz="1300" dirty="0">
                <a:solidFill>
                  <a:schemeClr val="accent3">
                    <a:lumMod val="25000"/>
                  </a:schemeClr>
                </a:solidFill>
                <a:latin typeface="Abadi"/>
              </a:rPr>
              <a:t> SELECT * FROM </a:t>
            </a:r>
            <a:r>
              <a:rPr lang="en-US" sz="1300" dirty="0" err="1">
                <a:solidFill>
                  <a:schemeClr val="accent3">
                    <a:lumMod val="25000"/>
                  </a:schemeClr>
                </a:solidFill>
                <a:latin typeface="Abadi"/>
              </a:rPr>
              <a:t>spacex_launches</a:t>
            </a:r>
            <a:r>
              <a:rPr lang="en-US" sz="1300" dirty="0">
                <a:solidFill>
                  <a:schemeClr val="accent3">
                    <a:lumMod val="25000"/>
                  </a:schemeClr>
                </a:solidFill>
                <a:latin typeface="Abadi"/>
              </a:rPr>
              <a:t> WHERE </a:t>
            </a:r>
            <a:r>
              <a:rPr lang="en-US" sz="1300" dirty="0" err="1">
                <a:solidFill>
                  <a:schemeClr val="accent3">
                    <a:lumMod val="25000"/>
                  </a:schemeClr>
                </a:solidFill>
                <a:latin typeface="Abadi"/>
              </a:rPr>
              <a:t>payload_type</a:t>
            </a:r>
            <a:r>
              <a:rPr lang="en-US" sz="1300" dirty="0">
                <a:solidFill>
                  <a:schemeClr val="accent3">
                    <a:lumMod val="25000"/>
                  </a:schemeClr>
                </a:solidFill>
                <a:latin typeface="Abadi"/>
              </a:rPr>
              <a:t> = 'Communications Satellite’;</a:t>
            </a:r>
            <a:endParaRPr lang="en-US" sz="1300" dirty="0"/>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CAPSTONE PROJECT URL: </a:t>
            </a:r>
            <a:r>
              <a:rPr kumimoji="0" lang="en-US" sz="1400" b="0" i="0" u="sng" strike="noStrike" kern="1200" cap="none" spc="0" normalizeH="0" baseline="0" noProof="0" dirty="0">
                <a:ln>
                  <a:noFill/>
                </a:ln>
                <a:solidFill>
                  <a:srgbClr val="0B49CB"/>
                </a:solidFill>
                <a:effectLst/>
                <a:uLnTx/>
                <a:uFillTx/>
                <a:latin typeface="Calibri" panose="020F0502020204030204"/>
                <a:ea typeface="+mn-ea"/>
                <a:cs typeface="+mn-cs"/>
              </a:rPr>
              <a:t>https://github.com/mst141umiami/CAPSTONE.git </a:t>
            </a:r>
            <a:endParaRPr kumimoji="0" lang="en-US" sz="1400" b="0" i="0" u="sng" strike="noStrike" kern="1200" cap="none" spc="0" normalizeH="0" baseline="0" noProof="0" dirty="0">
              <a:ln>
                <a:noFill/>
              </a:ln>
              <a:solidFill>
                <a:srgbClr val="A5A5A5">
                  <a:lumMod val="2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EDA SQL notebook file name: </a:t>
            </a:r>
            <a:br>
              <a:rPr kumimoji="0" lang="en-US" sz="1400" b="0"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br>
            <a:r>
              <a:rPr kumimoji="0" lang="en-US" sz="1400" b="0" i="0" u="none" strike="noStrike" kern="1200" cap="none" spc="0" normalizeH="0" baseline="0" noProof="0" dirty="0" err="1">
                <a:ln>
                  <a:noFill/>
                </a:ln>
                <a:solidFill>
                  <a:srgbClr val="0B49CB"/>
                </a:solidFill>
                <a:effectLst/>
                <a:uLnTx/>
                <a:uFillTx/>
                <a:latin typeface="Calibri" panose="020F0502020204030204"/>
                <a:ea typeface="+mn-ea"/>
                <a:cs typeface="+mn-cs"/>
              </a:rPr>
              <a:t>jupyter</a:t>
            </a: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-labs-</a:t>
            </a:r>
            <a:r>
              <a:rPr kumimoji="0" lang="en-US" sz="1400" b="0" i="0" u="none" strike="noStrike" kern="1200" cap="none" spc="0" normalizeH="0" baseline="0" noProof="0" dirty="0" err="1">
                <a:ln>
                  <a:noFill/>
                </a:ln>
                <a:solidFill>
                  <a:srgbClr val="0B49CB"/>
                </a:solidFill>
                <a:effectLst/>
                <a:uLnTx/>
                <a:uFillTx/>
                <a:latin typeface="Calibri" panose="020F0502020204030204"/>
                <a:ea typeface="+mn-ea"/>
                <a:cs typeface="+mn-cs"/>
              </a:rPr>
              <a:t>eda</a:t>
            </a: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0B49CB"/>
                </a:solidFill>
                <a:effectLst/>
                <a:uLnTx/>
                <a:uFillTx/>
                <a:latin typeface="Calibri" panose="020F0502020204030204"/>
                <a:ea typeface="+mn-ea"/>
                <a:cs typeface="+mn-cs"/>
              </a:rPr>
              <a:t>sql-coursera_sqllite.ipynb</a:t>
            </a: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 </a:t>
            </a:r>
          </a:p>
          <a:p>
            <a:endParaRPr lang="en-US" sz="1300" dirty="0"/>
          </a:p>
          <a:p>
            <a:endParaRPr lang="en-US" sz="13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Part 2</a:t>
            </a:r>
            <a:endParaRPr lang="en-US" dirty="0">
              <a:solidFill>
                <a:srgbClr val="0B49CB"/>
              </a:solidFill>
            </a:endParaRPr>
          </a:p>
        </p:txBody>
      </p:sp>
    </p:spTree>
    <p:extLst>
      <p:ext uri="{BB962C8B-B14F-4D97-AF65-F5344CB8AC3E}">
        <p14:creationId xmlns:p14="http://schemas.microsoft.com/office/powerpoint/2010/main" val="3402408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solidFill>
                  <a:srgbClr val="0B49CB"/>
                </a:solidFill>
                <a:latin typeface="Abadi" panose="020B0604020104020204" pitchFamily="34" charset="0"/>
              </a:rPr>
              <a:t>Markers</a:t>
            </a:r>
            <a:r>
              <a:rPr lang="en-US" sz="1600" dirty="0">
                <a:solidFill>
                  <a:schemeClr val="accent3">
                    <a:lumMod val="25000"/>
                  </a:schemeClr>
                </a:solidFill>
                <a:latin typeface="Abadi" panose="020B0604020104020204" pitchFamily="34" charset="0"/>
              </a:rPr>
              <a:t> </a:t>
            </a:r>
            <a:r>
              <a:rPr lang="en-US" sz="1600" dirty="0">
                <a:solidFill>
                  <a:schemeClr val="accent3">
                    <a:lumMod val="25000"/>
                  </a:schemeClr>
                </a:solidFill>
              </a:rPr>
              <a:t>helped identify key locations (e.g., </a:t>
            </a:r>
            <a:r>
              <a:rPr lang="en-US" sz="1600" b="1" u="sng" dirty="0">
                <a:solidFill>
                  <a:srgbClr val="121619"/>
                </a:solidFill>
              </a:rPr>
              <a:t>launch sites</a:t>
            </a:r>
            <a:r>
              <a:rPr lang="en-US" sz="1600" dirty="0">
                <a:solidFill>
                  <a:schemeClr val="accent3">
                    <a:lumMod val="25000"/>
                  </a:schemeClr>
                </a:solidFill>
              </a:rPr>
              <a:t>) on the map.</a:t>
            </a:r>
          </a:p>
          <a:p>
            <a:pPr>
              <a:lnSpc>
                <a:spcPct val="100000"/>
              </a:lnSpc>
              <a:spcBef>
                <a:spcPts val="1400"/>
              </a:spcBef>
            </a:pPr>
            <a:r>
              <a:rPr lang="en-US" sz="1600" dirty="0">
                <a:solidFill>
                  <a:srgbClr val="0B49CB"/>
                </a:solidFill>
                <a:latin typeface="Abadi" panose="020B0604020104020204" pitchFamily="34" charset="0"/>
              </a:rPr>
              <a:t>Circles</a:t>
            </a:r>
            <a:r>
              <a:rPr lang="en-US" sz="1600" dirty="0">
                <a:solidFill>
                  <a:schemeClr val="accent3">
                    <a:lumMod val="25000"/>
                  </a:schemeClr>
                </a:solidFill>
                <a:latin typeface="Abadi" panose="020B0604020104020204" pitchFamily="34" charset="0"/>
              </a:rPr>
              <a:t> </a:t>
            </a:r>
            <a:r>
              <a:rPr lang="en-US" sz="1600" dirty="0">
                <a:solidFill>
                  <a:schemeClr val="accent3">
                    <a:lumMod val="25000"/>
                  </a:schemeClr>
                </a:solidFill>
              </a:rPr>
              <a:t>visually represented </a:t>
            </a:r>
            <a:r>
              <a:rPr lang="en-US" sz="1600" b="1" u="sng" dirty="0">
                <a:solidFill>
                  <a:schemeClr val="accent3">
                    <a:lumMod val="25000"/>
                  </a:schemeClr>
                </a:solidFill>
              </a:rPr>
              <a:t>landing zones</a:t>
            </a:r>
            <a:r>
              <a:rPr lang="en-US" sz="1600" dirty="0">
                <a:solidFill>
                  <a:schemeClr val="accent3">
                    <a:lumMod val="25000"/>
                  </a:schemeClr>
                </a:solidFill>
              </a:rPr>
              <a:t>, making it easy to see where landings occurred or could occur.</a:t>
            </a:r>
          </a:p>
          <a:p>
            <a:pPr>
              <a:lnSpc>
                <a:spcPct val="100000"/>
              </a:lnSpc>
              <a:spcBef>
                <a:spcPts val="1400"/>
              </a:spcBef>
            </a:pPr>
            <a:r>
              <a:rPr lang="en-US" sz="1600" dirty="0">
                <a:solidFill>
                  <a:srgbClr val="0B49CB"/>
                </a:solidFill>
                <a:latin typeface="Abadi" panose="020B0604020104020204" pitchFamily="34" charset="0"/>
              </a:rPr>
              <a:t>Lines</a:t>
            </a:r>
            <a:r>
              <a:rPr lang="en-US" sz="1600" dirty="0">
                <a:solidFill>
                  <a:schemeClr val="accent3">
                    <a:lumMod val="25000"/>
                  </a:schemeClr>
                </a:solidFill>
                <a:latin typeface="Abadi" panose="020B0604020104020204" pitchFamily="34" charset="0"/>
              </a:rPr>
              <a:t> </a:t>
            </a:r>
            <a:r>
              <a:rPr lang="en-US" sz="1600" dirty="0">
                <a:solidFill>
                  <a:schemeClr val="accent3">
                    <a:lumMod val="25000"/>
                  </a:schemeClr>
                </a:solidFill>
              </a:rPr>
              <a:t>were used to represent </a:t>
            </a:r>
            <a:r>
              <a:rPr lang="en-US" sz="1600" b="1" u="sng" dirty="0">
                <a:solidFill>
                  <a:schemeClr val="accent3">
                    <a:lumMod val="25000"/>
                  </a:schemeClr>
                </a:solidFill>
              </a:rPr>
              <a:t>rocket flight paths</a:t>
            </a:r>
            <a:r>
              <a:rPr lang="en-US" sz="1600" dirty="0">
                <a:solidFill>
                  <a:schemeClr val="accent3">
                    <a:lumMod val="25000"/>
                  </a:schemeClr>
                </a:solidFill>
              </a:rPr>
              <a:t>, helping visualize the trajectories from launch sites to landing zones.</a:t>
            </a:r>
          </a:p>
          <a:p>
            <a:pPr>
              <a:lnSpc>
                <a:spcPct val="100000"/>
              </a:lnSpc>
              <a:spcBef>
                <a:spcPts val="1400"/>
              </a:spcBef>
            </a:pPr>
            <a:r>
              <a:rPr lang="en-US" sz="1600" dirty="0">
                <a:solidFill>
                  <a:srgbClr val="0B49CB"/>
                </a:solidFill>
                <a:latin typeface="Abadi" panose="020B0604020104020204" pitchFamily="34" charset="0"/>
              </a:rPr>
              <a:t>Popups</a:t>
            </a:r>
            <a:r>
              <a:rPr lang="en-US" sz="1600" dirty="0">
                <a:solidFill>
                  <a:schemeClr val="accent3">
                    <a:lumMod val="25000"/>
                  </a:schemeClr>
                </a:solidFill>
                <a:latin typeface="Abadi" panose="020B0604020104020204" pitchFamily="34" charset="0"/>
              </a:rPr>
              <a:t> </a:t>
            </a:r>
            <a:r>
              <a:rPr lang="en-US" sz="1600" dirty="0">
                <a:solidFill>
                  <a:schemeClr val="accent3">
                    <a:lumMod val="25000"/>
                  </a:schemeClr>
                </a:solidFill>
              </a:rPr>
              <a:t>provided additional detailed </a:t>
            </a:r>
            <a:r>
              <a:rPr lang="en-US" sz="1600" b="1" u="sng" dirty="0">
                <a:solidFill>
                  <a:schemeClr val="accent3">
                    <a:lumMod val="25000"/>
                  </a:schemeClr>
                </a:solidFill>
              </a:rPr>
              <a:t>information</a:t>
            </a:r>
            <a:r>
              <a:rPr lang="en-US" sz="1600" dirty="0">
                <a:solidFill>
                  <a:schemeClr val="accent3">
                    <a:lumMod val="25000"/>
                  </a:schemeClr>
                </a:solidFill>
              </a:rPr>
              <a:t> when interacting with map objects, offering a better understanding of each data point.</a:t>
            </a:r>
          </a:p>
          <a:p>
            <a:pPr>
              <a:lnSpc>
                <a:spcPct val="100000"/>
              </a:lnSpc>
              <a:spcBef>
                <a:spcPts val="1400"/>
              </a:spcBef>
            </a:pPr>
            <a:r>
              <a:rPr lang="en-US" sz="1600" dirty="0">
                <a:solidFill>
                  <a:srgbClr val="0B49CB"/>
                </a:solidFill>
                <a:latin typeface="Abadi" panose="020B0604020104020204" pitchFamily="34" charset="0"/>
              </a:rPr>
              <a:t>Heatmaps</a:t>
            </a:r>
            <a:r>
              <a:rPr lang="en-US" sz="1600" dirty="0">
                <a:solidFill>
                  <a:schemeClr val="accent3">
                    <a:lumMod val="25000"/>
                  </a:schemeClr>
                </a:solidFill>
                <a:latin typeface="Abadi" panose="020B0604020104020204" pitchFamily="34" charset="0"/>
              </a:rPr>
              <a:t> </a:t>
            </a:r>
            <a:r>
              <a:rPr lang="en-US" sz="1600" dirty="0">
                <a:solidFill>
                  <a:schemeClr val="accent3">
                    <a:lumMod val="25000"/>
                  </a:schemeClr>
                </a:solidFill>
              </a:rPr>
              <a:t>helped show </a:t>
            </a:r>
            <a:r>
              <a:rPr lang="en-US" sz="1600" b="1" u="sng" dirty="0">
                <a:solidFill>
                  <a:schemeClr val="accent3">
                    <a:lumMod val="25000"/>
                  </a:schemeClr>
                </a:solidFill>
              </a:rPr>
              <a:t>regions with high landing success rates</a:t>
            </a:r>
            <a:r>
              <a:rPr lang="en-US" sz="1600" dirty="0">
                <a:solidFill>
                  <a:schemeClr val="accent3">
                    <a:lumMod val="25000"/>
                  </a:schemeClr>
                </a:solidFill>
              </a:rPr>
              <a:t>, identifying patterns.</a:t>
            </a:r>
          </a:p>
          <a:p>
            <a:pPr>
              <a:lnSpc>
                <a:spcPct val="100000"/>
              </a:lnSpc>
              <a:spcBef>
                <a:spcPts val="1400"/>
              </a:spcBef>
            </a:pPr>
            <a:r>
              <a:rPr lang="en-US" sz="1600" dirty="0">
                <a:solidFill>
                  <a:srgbClr val="0B49CB"/>
                </a:solidFill>
                <a:latin typeface="Abadi" panose="020B0604020104020204" pitchFamily="34" charset="0"/>
              </a:rPr>
              <a:t>Custom Icons </a:t>
            </a:r>
            <a:r>
              <a:rPr lang="en-US" sz="1600" dirty="0">
                <a:solidFill>
                  <a:schemeClr val="accent3">
                    <a:lumMod val="25000"/>
                  </a:schemeClr>
                </a:solidFill>
              </a:rPr>
              <a:t>provided a way to visually </a:t>
            </a:r>
            <a:r>
              <a:rPr lang="en-US" sz="1600" b="1" u="sng" dirty="0">
                <a:solidFill>
                  <a:schemeClr val="accent3">
                    <a:lumMod val="25000"/>
                  </a:schemeClr>
                </a:solidFill>
              </a:rPr>
              <a:t>distinguish between different types of launches</a:t>
            </a:r>
            <a:r>
              <a:rPr lang="en-US" sz="1600" dirty="0">
                <a:solidFill>
                  <a:schemeClr val="accent3">
                    <a:lumMod val="25000"/>
                  </a:schemeClr>
                </a:solidFill>
              </a:rPr>
              <a:t> or missions.</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CAPSTONE PROJECT URL: </a:t>
            </a:r>
            <a:r>
              <a:rPr kumimoji="0" lang="en-US" sz="1600" b="0" i="0" u="sng" strike="noStrike" kern="1200" cap="none" spc="0" normalizeH="0" baseline="0" noProof="0" dirty="0">
                <a:ln>
                  <a:noFill/>
                </a:ln>
                <a:solidFill>
                  <a:srgbClr val="0B49CB"/>
                </a:solidFill>
                <a:effectLst/>
                <a:uLnTx/>
                <a:uFillTx/>
                <a:latin typeface="Calibri" panose="020F0502020204030204"/>
                <a:ea typeface="+mn-ea"/>
                <a:cs typeface="+mn-cs"/>
              </a:rPr>
              <a:t>https://github.com/mst141umiami/CAPSTONE.git </a:t>
            </a:r>
            <a:endParaRPr kumimoji="0" lang="en-US" sz="1600" b="0" i="0" u="sng" strike="noStrike" kern="1200" cap="none" spc="0" normalizeH="0" baseline="0" noProof="0" dirty="0">
              <a:ln>
                <a:noFill/>
              </a:ln>
              <a:solidFill>
                <a:srgbClr val="A5A5A5">
                  <a:lumMod val="2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EDA SQL notebook file name: </a:t>
            </a:r>
            <a:br>
              <a:rPr kumimoji="0" lang="en-US" sz="1600" b="0"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br>
            <a:r>
              <a:rPr kumimoji="0" lang="en-US" sz="1600" b="0" i="0" u="none" strike="noStrike" kern="1200" cap="none" spc="0" normalizeH="0" baseline="0" noProof="0" dirty="0" err="1">
                <a:ln>
                  <a:noFill/>
                </a:ln>
                <a:solidFill>
                  <a:srgbClr val="0B49CB"/>
                </a:solidFill>
                <a:effectLst/>
                <a:uLnTx/>
                <a:uFillTx/>
                <a:latin typeface="Calibri" panose="020F0502020204030204"/>
                <a:ea typeface="+mn-ea"/>
                <a:cs typeface="+mn-cs"/>
              </a:rPr>
              <a:t>lab_jupyter_launch_site_location.ipynb</a:t>
            </a:r>
            <a:r>
              <a:rPr kumimoji="0" lang="en-US" sz="1600" b="0" i="0" u="none" strike="noStrike" kern="1200" cap="none" spc="0" normalizeH="0" baseline="0" noProof="0" dirty="0">
                <a:ln>
                  <a:noFill/>
                </a:ln>
                <a:solidFill>
                  <a:srgbClr val="0B49CB"/>
                </a:solidFill>
                <a:effectLst/>
                <a:uLnTx/>
                <a:uFillTx/>
                <a:latin typeface="Calibri" panose="020F0502020204030204"/>
                <a:ea typeface="+mn-ea"/>
                <a:cs typeface="+mn-cs"/>
              </a:rPr>
              <a:t> </a:t>
            </a:r>
            <a:endParaRPr lang="en-US" sz="1600" dirty="0"/>
          </a:p>
          <a:p>
            <a:endParaRPr lang="en-US" sz="1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4463"/>
            <a:ext cx="9745589" cy="4842747"/>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b="1" dirty="0">
                <a:solidFill>
                  <a:srgbClr val="0948CB"/>
                </a:solidFill>
              </a:rPr>
              <a:t>Dropdown for Launch Site Selection: </a:t>
            </a:r>
            <a:r>
              <a:rPr lang="en-US" sz="2200" dirty="0">
                <a:solidFill>
                  <a:schemeClr val="accent3">
                    <a:lumMod val="25000"/>
                  </a:schemeClr>
                </a:solidFill>
              </a:rPr>
              <a:t>A dropdown menu allows the user to filter data based on specific launch sites or view all launch sites at once.</a:t>
            </a:r>
          </a:p>
          <a:p>
            <a:pPr>
              <a:lnSpc>
                <a:spcPct val="100000"/>
              </a:lnSpc>
              <a:spcBef>
                <a:spcPts val="1400"/>
              </a:spcBef>
            </a:pPr>
            <a:r>
              <a:rPr lang="en-US" sz="2200" b="1" dirty="0">
                <a:solidFill>
                  <a:srgbClr val="0948CB"/>
                </a:solidFill>
              </a:rPr>
              <a:t>Pie Chart: </a:t>
            </a:r>
            <a:r>
              <a:rPr lang="en-US" sz="2200" dirty="0">
                <a:solidFill>
                  <a:schemeClr val="accent3">
                    <a:lumMod val="25000"/>
                  </a:schemeClr>
                </a:solidFill>
              </a:rPr>
              <a:t>Displays the total count of successful launches by site. If a specific site is selected from the dropdown, it shows the proportion of successful (class = 1) and failed (class = 0) launches for that site.</a:t>
            </a:r>
          </a:p>
          <a:p>
            <a:pPr>
              <a:lnSpc>
                <a:spcPct val="100000"/>
              </a:lnSpc>
              <a:spcBef>
                <a:spcPts val="1400"/>
              </a:spcBef>
            </a:pPr>
            <a:r>
              <a:rPr lang="en-US" sz="2200" b="1" dirty="0">
                <a:solidFill>
                  <a:srgbClr val="0948CB"/>
                </a:solidFill>
              </a:rPr>
              <a:t>Range Slider for Payload Mass: </a:t>
            </a:r>
            <a:r>
              <a:rPr lang="en-US" sz="2200" dirty="0">
                <a:solidFill>
                  <a:schemeClr val="accent3">
                    <a:lumMod val="25000"/>
                  </a:schemeClr>
                </a:solidFill>
              </a:rPr>
              <a:t>Allows users to filter launches by payload mass (kg), using adjustable minimum and maximum bounds.</a:t>
            </a:r>
          </a:p>
          <a:p>
            <a:pPr>
              <a:lnSpc>
                <a:spcPct val="100000"/>
              </a:lnSpc>
              <a:spcBef>
                <a:spcPts val="1400"/>
              </a:spcBef>
            </a:pPr>
            <a:r>
              <a:rPr lang="en-US" sz="2200" b="1" dirty="0">
                <a:solidFill>
                  <a:srgbClr val="0948CB"/>
                </a:solidFill>
              </a:rPr>
              <a:t>Scatter Plot: </a:t>
            </a:r>
            <a:r>
              <a:rPr lang="en-US" sz="2200" dirty="0">
                <a:solidFill>
                  <a:schemeClr val="accent3">
                    <a:lumMod val="25000"/>
                  </a:schemeClr>
                </a:solidFill>
              </a:rPr>
              <a:t>Shows the correlation between payload mass and launch success (class), with data points color-coded by booster version category. If a specific site is selected, the scatter plot reflects filtered data for that site.</a:t>
            </a:r>
          </a:p>
          <a:p>
            <a:pPr marL="0" indent="0">
              <a:lnSpc>
                <a:spcPct val="100000"/>
              </a:lnSpc>
              <a:spcBef>
                <a:spcPts val="1400"/>
              </a:spcBef>
              <a:buNone/>
            </a:pPr>
            <a:endParaRPr lang="en-US" sz="2200" dirty="0">
              <a:solidFill>
                <a:schemeClr val="accent3">
                  <a:lumMod val="25000"/>
                </a:schemeClr>
              </a:solidFill>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9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CAPSTONE PROJECT URL: </a:t>
            </a:r>
            <a:r>
              <a:rPr kumimoji="0" lang="en-US" sz="1900" b="0" i="0" u="sng" strike="noStrike" kern="1200" cap="none" spc="0" normalizeH="0" baseline="0" noProof="0" dirty="0">
                <a:ln>
                  <a:noFill/>
                </a:ln>
                <a:solidFill>
                  <a:srgbClr val="0B49CB"/>
                </a:solidFill>
                <a:effectLst/>
                <a:uLnTx/>
                <a:uFillTx/>
                <a:latin typeface="Calibri" panose="020F0502020204030204"/>
                <a:ea typeface="+mn-ea"/>
                <a:cs typeface="+mn-cs"/>
              </a:rPr>
              <a:t>https://github.com/mst141umiami/CAPSTONE.git </a:t>
            </a:r>
            <a:endParaRPr kumimoji="0" lang="en-US" sz="1900" b="0" i="0" u="sng" strike="noStrike" kern="1200" cap="none" spc="0" normalizeH="0" baseline="0" noProof="0" dirty="0">
              <a:ln>
                <a:noFill/>
              </a:ln>
              <a:solidFill>
                <a:srgbClr val="A5A5A5">
                  <a:lumMod val="2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lang="en-US" sz="1900" b="1" dirty="0" err="1">
                <a:solidFill>
                  <a:srgbClr val="A5A5A5">
                    <a:lumMod val="25000"/>
                  </a:srgbClr>
                </a:solidFill>
                <a:latin typeface="Calibri" panose="020F0502020204030204"/>
              </a:rPr>
              <a:t>Plotly</a:t>
            </a:r>
            <a:r>
              <a:rPr kumimoji="0" lang="en-US" sz="19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 Dash file name: </a:t>
            </a:r>
            <a:br>
              <a:rPr kumimoji="0" lang="en-US" sz="1900" b="0"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br>
            <a:r>
              <a:rPr lang="en-US" sz="1900" dirty="0">
                <a:solidFill>
                  <a:srgbClr val="0B49CB"/>
                </a:solidFill>
                <a:latin typeface="Calibri" panose="020F0502020204030204"/>
              </a:rPr>
              <a:t>mycode3.py</a:t>
            </a:r>
            <a:endParaRPr lang="en-US" sz="19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FF0000"/>
                </a:solidFill>
                <a:latin typeface="Abadi"/>
              </a:rPr>
              <a:t>Build a Dashboard with </a:t>
            </a:r>
            <a:r>
              <a:rPr lang="en-US" dirty="0" err="1">
                <a:solidFill>
                  <a:srgbClr val="FF0000"/>
                </a:solidFill>
                <a:latin typeface="Abadi"/>
              </a:rPr>
              <a:t>Plotly</a:t>
            </a:r>
            <a:r>
              <a:rPr lang="en-US" dirty="0">
                <a:solidFill>
                  <a:srgbClr val="FF0000"/>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7448" y="1474965"/>
            <a:ext cx="5550403" cy="4351338"/>
          </a:xfrm>
          <a:prstGeom prst="rect">
            <a:avLst/>
          </a:prstGeom>
        </p:spPr>
        <p:txBody>
          <a:bodyPr>
            <a:noAutofit/>
          </a:bodyPr>
          <a:lstStyle/>
          <a:p>
            <a:pPr>
              <a:lnSpc>
                <a:spcPct val="100000"/>
              </a:lnSpc>
              <a:spcBef>
                <a:spcPts val="1400"/>
              </a:spcBef>
            </a:pPr>
            <a:r>
              <a:rPr lang="en-US" sz="1400" b="1" dirty="0">
                <a:solidFill>
                  <a:srgbClr val="0948CB"/>
                </a:solidFill>
              </a:rPr>
              <a:t>Prediction Analysis: </a:t>
            </a:r>
            <a:r>
              <a:rPr lang="en-US" sz="1400" dirty="0">
                <a:solidFill>
                  <a:schemeClr val="accent3">
                    <a:lumMod val="25000"/>
                  </a:schemeClr>
                </a:solidFill>
              </a:rPr>
              <a:t>The goal was to predict whether the first stage of the Falcon 9 rocket will land successfully based on various features such as payload, launch site, and other mission parameters. </a:t>
            </a:r>
          </a:p>
          <a:p>
            <a:pPr marL="457200" lvl="1" indent="0">
              <a:lnSpc>
                <a:spcPct val="100000"/>
              </a:lnSpc>
              <a:spcBef>
                <a:spcPts val="1400"/>
              </a:spcBef>
              <a:buNone/>
            </a:pPr>
            <a:r>
              <a:rPr lang="en-US" sz="1300" b="1" dirty="0">
                <a:solidFill>
                  <a:schemeClr val="accent3">
                    <a:lumMod val="25000"/>
                  </a:schemeClr>
                </a:solidFill>
              </a:rPr>
              <a:t>1. </a:t>
            </a:r>
            <a:r>
              <a:rPr lang="en-US" sz="1300" b="1" dirty="0">
                <a:solidFill>
                  <a:srgbClr val="0948CB"/>
                </a:solidFill>
              </a:rPr>
              <a:t>Data Preparation: </a:t>
            </a:r>
            <a:r>
              <a:rPr lang="en-US" sz="1300" dirty="0">
                <a:solidFill>
                  <a:schemeClr val="accent3">
                    <a:lumMod val="25000"/>
                  </a:schemeClr>
                </a:solidFill>
              </a:rPr>
              <a:t>Preprocessing the data, including handling missing values, encoding categorical features, and splitting the data into training and testing sets.</a:t>
            </a:r>
          </a:p>
          <a:p>
            <a:pPr marL="457200" lvl="1" indent="0">
              <a:lnSpc>
                <a:spcPct val="100000"/>
              </a:lnSpc>
              <a:spcBef>
                <a:spcPts val="1400"/>
              </a:spcBef>
              <a:buNone/>
            </a:pPr>
            <a:r>
              <a:rPr lang="en-US" sz="1300" b="1" dirty="0">
                <a:solidFill>
                  <a:schemeClr val="accent3">
                    <a:lumMod val="25000"/>
                  </a:schemeClr>
                </a:solidFill>
              </a:rPr>
              <a:t>2. </a:t>
            </a:r>
            <a:r>
              <a:rPr lang="en-US" sz="1300" b="1" dirty="0">
                <a:solidFill>
                  <a:srgbClr val="0948CB"/>
                </a:solidFill>
              </a:rPr>
              <a:t>Model Building: </a:t>
            </a:r>
            <a:r>
              <a:rPr lang="en-US" sz="1300" dirty="0">
                <a:solidFill>
                  <a:schemeClr val="accent3">
                    <a:lumMod val="25000"/>
                  </a:schemeClr>
                </a:solidFill>
              </a:rPr>
              <a:t>Training several classification models (e.g., logistic regression, decision tree, SVM, KNN) and tuning their hyperparameters.</a:t>
            </a:r>
          </a:p>
          <a:p>
            <a:pPr marL="457200" lvl="1" indent="0">
              <a:lnSpc>
                <a:spcPct val="100000"/>
              </a:lnSpc>
              <a:spcBef>
                <a:spcPts val="1400"/>
              </a:spcBef>
              <a:buNone/>
            </a:pPr>
            <a:r>
              <a:rPr lang="en-US" sz="1300" b="1" dirty="0">
                <a:solidFill>
                  <a:schemeClr val="accent3">
                    <a:lumMod val="25000"/>
                  </a:schemeClr>
                </a:solidFill>
              </a:rPr>
              <a:t>3. </a:t>
            </a:r>
            <a:r>
              <a:rPr lang="en-US" sz="1300" b="1" dirty="0">
                <a:solidFill>
                  <a:srgbClr val="0948CB"/>
                </a:solidFill>
              </a:rPr>
              <a:t>Model Evaluation: </a:t>
            </a:r>
            <a:r>
              <a:rPr lang="en-US" sz="1300" dirty="0">
                <a:solidFill>
                  <a:schemeClr val="accent3">
                    <a:lumMod val="25000"/>
                  </a:schemeClr>
                </a:solidFill>
              </a:rPr>
              <a:t>Evaluating each model using metrics like accuracy, confusion matrix, and ROC/AUC.</a:t>
            </a:r>
          </a:p>
          <a:p>
            <a:pPr marL="457200" lvl="1" indent="0">
              <a:lnSpc>
                <a:spcPct val="100000"/>
              </a:lnSpc>
              <a:spcBef>
                <a:spcPts val="1400"/>
              </a:spcBef>
              <a:buNone/>
            </a:pPr>
            <a:r>
              <a:rPr lang="en-US" sz="1300" b="1" dirty="0">
                <a:solidFill>
                  <a:schemeClr val="accent3">
                    <a:lumMod val="25000"/>
                  </a:schemeClr>
                </a:solidFill>
              </a:rPr>
              <a:t>4. </a:t>
            </a:r>
            <a:r>
              <a:rPr lang="en-US" sz="1300" b="1" dirty="0">
                <a:solidFill>
                  <a:srgbClr val="0948CB"/>
                </a:solidFill>
              </a:rPr>
              <a:t>Model Improvement: </a:t>
            </a:r>
            <a:r>
              <a:rPr lang="en-US" sz="1300" dirty="0">
                <a:solidFill>
                  <a:schemeClr val="accent3">
                    <a:lumMod val="25000"/>
                  </a:schemeClr>
                </a:solidFill>
              </a:rPr>
              <a:t>Enhancing the models through feature selection, hyperparameter optimization, and ensemble methods.</a:t>
            </a:r>
          </a:p>
          <a:p>
            <a:pPr marL="457200" lvl="1" indent="0">
              <a:lnSpc>
                <a:spcPct val="100000"/>
              </a:lnSpc>
              <a:spcBef>
                <a:spcPts val="1400"/>
              </a:spcBef>
              <a:buNone/>
            </a:pPr>
            <a:r>
              <a:rPr lang="en-US" sz="1300" b="1" dirty="0">
                <a:solidFill>
                  <a:schemeClr val="accent3">
                    <a:lumMod val="25000"/>
                  </a:schemeClr>
                </a:solidFill>
              </a:rPr>
              <a:t>5. </a:t>
            </a:r>
            <a:r>
              <a:rPr lang="en-US" sz="1300" b="1" dirty="0">
                <a:solidFill>
                  <a:srgbClr val="0948CB"/>
                </a:solidFill>
              </a:rPr>
              <a:t>Model Selection: </a:t>
            </a:r>
            <a:r>
              <a:rPr lang="en-US" sz="1300" dirty="0">
                <a:solidFill>
                  <a:schemeClr val="accent3">
                    <a:lumMod val="25000"/>
                  </a:schemeClr>
                </a:solidFill>
              </a:rPr>
              <a:t>Selecting the best-performing model based on test set accuracy and other evaluation metrics.</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CAPSTONE PROJECT URL: </a:t>
            </a:r>
            <a:r>
              <a:rPr kumimoji="0" lang="en-US" sz="1400" b="0" i="0" u="sng" strike="noStrike" kern="1200" cap="none" spc="0" normalizeH="0" baseline="0" noProof="0" dirty="0">
                <a:ln>
                  <a:noFill/>
                </a:ln>
                <a:solidFill>
                  <a:srgbClr val="0B49CB"/>
                </a:solidFill>
                <a:effectLst/>
                <a:uLnTx/>
                <a:uFillTx/>
                <a:latin typeface="Calibri" panose="020F0502020204030204"/>
                <a:ea typeface="+mn-ea"/>
                <a:cs typeface="+mn-cs"/>
              </a:rPr>
              <a:t>https://github.com/mst141umiami/CAPSTONE.git </a:t>
            </a:r>
            <a:endParaRPr kumimoji="0" lang="en-US" sz="1400" b="0" i="0" u="sng" strike="noStrike" kern="1200" cap="none" spc="0" normalizeH="0" baseline="0" noProof="0" dirty="0">
              <a:ln>
                <a:noFill/>
              </a:ln>
              <a:solidFill>
                <a:srgbClr val="A5A5A5">
                  <a:lumMod val="25000"/>
                </a:srgbClr>
              </a:solidFill>
              <a:effectLst/>
              <a:uLnTx/>
              <a:uFillTx/>
              <a:latin typeface="Calibri" panose="020F0502020204030204"/>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lang="en-US" sz="1400" b="1" dirty="0">
                <a:solidFill>
                  <a:srgbClr val="A5A5A5">
                    <a:lumMod val="25000"/>
                  </a:srgbClr>
                </a:solidFill>
                <a:latin typeface="Calibri" panose="020F0502020204030204"/>
              </a:rPr>
              <a:t>Prediction Analysis</a:t>
            </a:r>
            <a:r>
              <a:rPr kumimoji="0" lang="en-US" sz="1400" b="1"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t> notebook file name: </a:t>
            </a:r>
            <a:br>
              <a:rPr kumimoji="0" lang="en-US" sz="1400" b="0" i="0" u="none" strike="noStrike" kern="1200" cap="none" spc="0" normalizeH="0" baseline="0" noProof="0" dirty="0">
                <a:ln>
                  <a:noFill/>
                </a:ln>
                <a:solidFill>
                  <a:srgbClr val="A5A5A5">
                    <a:lumMod val="25000"/>
                  </a:srgbClr>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labs-</a:t>
            </a:r>
            <a:r>
              <a:rPr kumimoji="0" lang="en-US" sz="1400" b="0" i="0" u="none" strike="noStrike" kern="1200" cap="none" spc="0" normalizeH="0" baseline="0" noProof="0" dirty="0" err="1">
                <a:ln>
                  <a:noFill/>
                </a:ln>
                <a:solidFill>
                  <a:srgbClr val="0B49CB"/>
                </a:solidFill>
                <a:effectLst/>
                <a:uLnTx/>
                <a:uFillTx/>
                <a:latin typeface="Calibri" panose="020F0502020204030204"/>
                <a:ea typeface="+mn-ea"/>
                <a:cs typeface="+mn-cs"/>
              </a:rPr>
              <a:t>jupyter</a:t>
            </a: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a:t>
            </a:r>
            <a:r>
              <a:rPr kumimoji="0" lang="en-US" sz="1400" b="0" i="0" u="none" strike="noStrike" kern="1200" cap="none" spc="0" normalizeH="0" baseline="0" noProof="0" dirty="0" err="1">
                <a:ln>
                  <a:noFill/>
                </a:ln>
                <a:solidFill>
                  <a:srgbClr val="0B49CB"/>
                </a:solidFill>
                <a:effectLst/>
                <a:uLnTx/>
                <a:uFillTx/>
                <a:latin typeface="Calibri" panose="020F0502020204030204"/>
                <a:ea typeface="+mn-ea"/>
                <a:cs typeface="+mn-cs"/>
              </a:rPr>
              <a:t>spacex</a:t>
            </a: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-Data </a:t>
            </a:r>
            <a:r>
              <a:rPr kumimoji="0" lang="en-US" sz="1400" b="0" i="0" u="none" strike="noStrike" kern="1200" cap="none" spc="0" normalizeH="0" baseline="0" noProof="0" dirty="0" err="1">
                <a:ln>
                  <a:noFill/>
                </a:ln>
                <a:solidFill>
                  <a:srgbClr val="0B49CB"/>
                </a:solidFill>
                <a:effectLst/>
                <a:uLnTx/>
                <a:uFillTx/>
                <a:latin typeface="Calibri" panose="020F0502020204030204"/>
                <a:ea typeface="+mn-ea"/>
                <a:cs typeface="+mn-cs"/>
              </a:rPr>
              <a:t>wrangling.ipynb</a:t>
            </a:r>
            <a:r>
              <a:rPr kumimoji="0" lang="en-US" sz="1400" b="0" i="0" u="none" strike="noStrike" kern="1200" cap="none" spc="0" normalizeH="0" baseline="0" noProof="0" dirty="0">
                <a:ln>
                  <a:noFill/>
                </a:ln>
                <a:solidFill>
                  <a:srgbClr val="0B49CB"/>
                </a:solidFill>
                <a:effectLst/>
                <a:uLnTx/>
                <a:uFillTx/>
                <a:latin typeface="Calibri" panose="020F0502020204030204"/>
                <a:ea typeface="+mn-ea"/>
                <a:cs typeface="+mn-cs"/>
              </a:rPr>
              <a:t> </a:t>
            </a:r>
            <a:endParaRPr lang="en-US" sz="1400" dirty="0"/>
          </a:p>
          <a:p>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9C36E697-93AC-E5C9-F0D2-5783C6CF7CD5}"/>
              </a:ext>
            </a:extLst>
          </p:cNvPr>
          <p:cNvPicPr>
            <a:picLocks noChangeAspect="1"/>
          </p:cNvPicPr>
          <p:nvPr/>
        </p:nvPicPr>
        <p:blipFill>
          <a:blip r:embed="rId4"/>
          <a:stretch>
            <a:fillRect/>
          </a:stretch>
        </p:blipFill>
        <p:spPr>
          <a:xfrm>
            <a:off x="6096000" y="1460574"/>
            <a:ext cx="2791215" cy="4439270"/>
          </a:xfrm>
          <a:prstGeom prst="rect">
            <a:avLst/>
          </a:prstGeom>
        </p:spPr>
      </p:pic>
      <p:pic>
        <p:nvPicPr>
          <p:cNvPr id="8" name="Picture 7">
            <a:extLst>
              <a:ext uri="{FF2B5EF4-FFF2-40B4-BE49-F238E27FC236}">
                <a16:creationId xmlns:a16="http://schemas.microsoft.com/office/drawing/2014/main" id="{37C871E0-356F-AB18-87A3-60C39FBE8D4B}"/>
              </a:ext>
            </a:extLst>
          </p:cNvPr>
          <p:cNvPicPr>
            <a:picLocks noChangeAspect="1"/>
          </p:cNvPicPr>
          <p:nvPr/>
        </p:nvPicPr>
        <p:blipFill>
          <a:blip r:embed="rId5"/>
          <a:stretch>
            <a:fillRect/>
          </a:stretch>
        </p:blipFill>
        <p:spPr>
          <a:xfrm>
            <a:off x="9008907" y="1976235"/>
            <a:ext cx="2553056" cy="290553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52942" y="1527321"/>
            <a:ext cx="7030728" cy="3749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rgbClr val="0948CB"/>
                </a:solidFill>
                <a:latin typeface="Abadi" panose="020B0604020104020204" pitchFamily="34" charset="0"/>
              </a:rPr>
              <a:t>EDA Results: </a:t>
            </a:r>
            <a:r>
              <a:rPr lang="en-US" sz="1600" dirty="0">
                <a:solidFill>
                  <a:schemeClr val="accent3">
                    <a:lumMod val="25000"/>
                  </a:schemeClr>
                </a:solidFill>
                <a:latin typeface="Abadi" panose="020B0604020104020204" pitchFamily="34" charset="0"/>
              </a:rPr>
              <a:t>Visualizations and correlations revealed important insights into the relationship between launch site, payload weight, and landing outcomes.</a:t>
            </a:r>
          </a:p>
          <a:p>
            <a:pPr lvl="1"/>
            <a:endParaRPr lang="en-US" sz="1600" dirty="0"/>
          </a:p>
          <a:p>
            <a:pPr marL="457200" lvl="1" indent="0">
              <a:buNone/>
            </a:pPr>
            <a:endParaRPr lang="en-US" sz="16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EDA</a:t>
            </a:r>
            <a:endParaRPr lang="en-US" dirty="0">
              <a:solidFill>
                <a:srgbClr val="0B49CB"/>
              </a:solidFill>
            </a:endParaRPr>
          </a:p>
        </p:txBody>
      </p:sp>
      <p:pic>
        <p:nvPicPr>
          <p:cNvPr id="3" name="Picture 2">
            <a:extLst>
              <a:ext uri="{FF2B5EF4-FFF2-40B4-BE49-F238E27FC236}">
                <a16:creationId xmlns:a16="http://schemas.microsoft.com/office/drawing/2014/main" id="{BF0B64AC-103B-1B9B-C807-B3FFAAA63970}"/>
              </a:ext>
            </a:extLst>
          </p:cNvPr>
          <p:cNvPicPr>
            <a:picLocks noChangeAspect="1"/>
          </p:cNvPicPr>
          <p:nvPr/>
        </p:nvPicPr>
        <p:blipFill>
          <a:blip r:embed="rId4"/>
          <a:stretch>
            <a:fillRect/>
          </a:stretch>
        </p:blipFill>
        <p:spPr>
          <a:xfrm>
            <a:off x="6627782" y="4145626"/>
            <a:ext cx="2603606" cy="1889859"/>
          </a:xfrm>
          <a:prstGeom prst="rect">
            <a:avLst/>
          </a:prstGeom>
        </p:spPr>
      </p:pic>
      <p:pic>
        <p:nvPicPr>
          <p:cNvPr id="6" name="Picture 5">
            <a:extLst>
              <a:ext uri="{FF2B5EF4-FFF2-40B4-BE49-F238E27FC236}">
                <a16:creationId xmlns:a16="http://schemas.microsoft.com/office/drawing/2014/main" id="{3C442124-2508-9D5F-B027-619EAEF01005}"/>
              </a:ext>
            </a:extLst>
          </p:cNvPr>
          <p:cNvPicPr>
            <a:picLocks noChangeAspect="1"/>
          </p:cNvPicPr>
          <p:nvPr/>
        </p:nvPicPr>
        <p:blipFill>
          <a:blip r:embed="rId5"/>
          <a:stretch>
            <a:fillRect/>
          </a:stretch>
        </p:blipFill>
        <p:spPr>
          <a:xfrm>
            <a:off x="9340244" y="4132965"/>
            <a:ext cx="2621406" cy="1915182"/>
          </a:xfrm>
          <a:prstGeom prst="rect">
            <a:avLst/>
          </a:prstGeom>
        </p:spPr>
      </p:pic>
      <p:pic>
        <p:nvPicPr>
          <p:cNvPr id="10" name="Picture 9">
            <a:extLst>
              <a:ext uri="{FF2B5EF4-FFF2-40B4-BE49-F238E27FC236}">
                <a16:creationId xmlns:a16="http://schemas.microsoft.com/office/drawing/2014/main" id="{BB93C142-F986-2AA8-4D0C-F21F2C10C76F}"/>
              </a:ext>
            </a:extLst>
          </p:cNvPr>
          <p:cNvPicPr>
            <a:picLocks noChangeAspect="1"/>
          </p:cNvPicPr>
          <p:nvPr/>
        </p:nvPicPr>
        <p:blipFill>
          <a:blip r:embed="rId6"/>
          <a:stretch>
            <a:fillRect/>
          </a:stretch>
        </p:blipFill>
        <p:spPr>
          <a:xfrm>
            <a:off x="7438098" y="1541554"/>
            <a:ext cx="1783969" cy="2483833"/>
          </a:xfrm>
          <a:prstGeom prst="rect">
            <a:avLst/>
          </a:prstGeom>
        </p:spPr>
      </p:pic>
      <p:sp>
        <p:nvSpPr>
          <p:cNvPr id="11" name="Content Placeholder 2">
            <a:extLst>
              <a:ext uri="{FF2B5EF4-FFF2-40B4-BE49-F238E27FC236}">
                <a16:creationId xmlns:a16="http://schemas.microsoft.com/office/drawing/2014/main" id="{243B52A5-2A2A-3CE2-DDB1-8B26382045EC}"/>
              </a:ext>
            </a:extLst>
          </p:cNvPr>
          <p:cNvSpPr txBox="1">
            <a:spLocks/>
          </p:cNvSpPr>
          <p:nvPr/>
        </p:nvSpPr>
        <p:spPr>
          <a:xfrm>
            <a:off x="756874" y="2298746"/>
            <a:ext cx="5797485" cy="374940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dirty="0">
                <a:solidFill>
                  <a:schemeClr val="accent3">
                    <a:lumMod val="25000"/>
                  </a:schemeClr>
                </a:solidFill>
                <a:latin typeface="+mn-lt"/>
              </a:rPr>
              <a:t>Landing Outcome Distribution: </a:t>
            </a:r>
            <a:r>
              <a:rPr lang="en-US" sz="2200" dirty="0">
                <a:solidFill>
                  <a:schemeClr val="accent3">
                    <a:lumMod val="25000"/>
                  </a:schemeClr>
                </a:solidFill>
                <a:latin typeface="+mn-lt"/>
              </a:rPr>
              <a:t>A bar chart was created to show the distribution of successful vs. unsuccessful landings, highlighting the balance or imbalance in the dataset.</a:t>
            </a:r>
          </a:p>
          <a:p>
            <a:pPr marL="0" indent="0">
              <a:lnSpc>
                <a:spcPct val="100000"/>
              </a:lnSpc>
              <a:spcBef>
                <a:spcPts val="1400"/>
              </a:spcBef>
              <a:buNone/>
            </a:pPr>
            <a:r>
              <a:rPr lang="en-US" sz="2200" b="1" dirty="0">
                <a:solidFill>
                  <a:schemeClr val="accent3">
                    <a:lumMod val="25000"/>
                  </a:schemeClr>
                </a:solidFill>
                <a:latin typeface="+mn-lt"/>
              </a:rPr>
              <a:t>Launch Site vs. Landing Outcome: </a:t>
            </a:r>
            <a:r>
              <a:rPr lang="en-US" sz="2200" dirty="0">
                <a:solidFill>
                  <a:schemeClr val="accent3">
                    <a:lumMod val="25000"/>
                  </a:schemeClr>
                </a:solidFill>
                <a:latin typeface="+mn-lt"/>
              </a:rPr>
              <a:t>A count plot was used to show the distribution of successful and unsuccessful landings across different launch sites. This helped visualize which sites had higher landing success rates.</a:t>
            </a:r>
          </a:p>
          <a:p>
            <a:pPr marL="0" indent="0">
              <a:lnSpc>
                <a:spcPct val="100000"/>
              </a:lnSpc>
              <a:spcBef>
                <a:spcPts val="1400"/>
              </a:spcBef>
              <a:buNone/>
            </a:pPr>
            <a:r>
              <a:rPr lang="en-US" sz="2200" b="1" dirty="0">
                <a:solidFill>
                  <a:schemeClr val="accent3">
                    <a:lumMod val="25000"/>
                  </a:schemeClr>
                </a:solidFill>
                <a:latin typeface="+mn-lt"/>
              </a:rPr>
              <a:t>Payload Weight vs. Landing Outcome: </a:t>
            </a:r>
            <a:r>
              <a:rPr lang="en-US" sz="2200" dirty="0">
                <a:solidFill>
                  <a:schemeClr val="accent3">
                    <a:lumMod val="25000"/>
                  </a:schemeClr>
                </a:solidFill>
                <a:latin typeface="+mn-lt"/>
              </a:rPr>
              <a:t>A box plot was plotted to show the distribution of payload weights for both successful and unsuccessful landings. This revealed whether payload weight had any influence on the landing success.</a:t>
            </a:r>
          </a:p>
          <a:p>
            <a:pPr marL="0" indent="0">
              <a:lnSpc>
                <a:spcPct val="100000"/>
              </a:lnSpc>
              <a:spcBef>
                <a:spcPts val="1400"/>
              </a:spcBef>
              <a:buNone/>
            </a:pPr>
            <a:r>
              <a:rPr lang="en-US" sz="2200" b="1" dirty="0">
                <a:solidFill>
                  <a:schemeClr val="accent3">
                    <a:lumMod val="25000"/>
                  </a:schemeClr>
                </a:solidFill>
                <a:latin typeface="+mn-lt"/>
              </a:rPr>
              <a:t>Launch Date Distribution: </a:t>
            </a:r>
            <a:r>
              <a:rPr lang="en-US" sz="2200" dirty="0">
                <a:solidFill>
                  <a:schemeClr val="accent3">
                    <a:lumMod val="25000"/>
                  </a:schemeClr>
                </a:solidFill>
                <a:latin typeface="+mn-lt"/>
              </a:rPr>
              <a:t>A histogram was created to show the distribution of launch dates, helping understand the frequency of launches over time.</a:t>
            </a:r>
          </a:p>
          <a:p>
            <a:pPr marL="0" indent="0">
              <a:lnSpc>
                <a:spcPct val="100000"/>
              </a:lnSpc>
              <a:spcBef>
                <a:spcPts val="1400"/>
              </a:spcBef>
              <a:buNone/>
            </a:pPr>
            <a:r>
              <a:rPr lang="en-US" sz="2200" b="1" dirty="0">
                <a:solidFill>
                  <a:schemeClr val="accent3">
                    <a:lumMod val="25000"/>
                  </a:schemeClr>
                </a:solidFill>
                <a:latin typeface="+mn-lt"/>
              </a:rPr>
              <a:t>Correlation Heatmap: </a:t>
            </a:r>
            <a:r>
              <a:rPr lang="en-US" sz="2200" dirty="0">
                <a:solidFill>
                  <a:schemeClr val="accent3">
                    <a:lumMod val="25000"/>
                  </a:schemeClr>
                </a:solidFill>
                <a:latin typeface="+mn-lt"/>
              </a:rPr>
              <a:t>A heatmap was plotted to reveal the correlation between numerical features such as payload weight, rocket configuration, and landing outcome.</a:t>
            </a:r>
            <a:endParaRPr lang="en-US" sz="1800" dirty="0">
              <a:latin typeface="+mn-lt"/>
            </a:endParaRPr>
          </a:p>
          <a:p>
            <a:pPr marL="457200" lvl="1" indent="0">
              <a:buNone/>
            </a:pPr>
            <a:endParaRPr lang="en-US" sz="1800" dirty="0"/>
          </a:p>
        </p:txBody>
      </p:sp>
      <p:pic>
        <p:nvPicPr>
          <p:cNvPr id="13" name="Picture 12">
            <a:extLst>
              <a:ext uri="{FF2B5EF4-FFF2-40B4-BE49-F238E27FC236}">
                <a16:creationId xmlns:a16="http://schemas.microsoft.com/office/drawing/2014/main" id="{F2D6BA03-36B4-6221-5782-71D39F62645A}"/>
              </a:ext>
            </a:extLst>
          </p:cNvPr>
          <p:cNvPicPr>
            <a:picLocks noChangeAspect="1"/>
          </p:cNvPicPr>
          <p:nvPr/>
        </p:nvPicPr>
        <p:blipFill>
          <a:blip r:embed="rId7"/>
          <a:stretch>
            <a:fillRect/>
          </a:stretch>
        </p:blipFill>
        <p:spPr>
          <a:xfrm>
            <a:off x="9322746" y="250723"/>
            <a:ext cx="2570739" cy="1673951"/>
          </a:xfrm>
          <a:prstGeom prst="rect">
            <a:avLst/>
          </a:prstGeom>
        </p:spPr>
      </p:pic>
      <p:pic>
        <p:nvPicPr>
          <p:cNvPr id="15" name="Picture 14">
            <a:extLst>
              <a:ext uri="{FF2B5EF4-FFF2-40B4-BE49-F238E27FC236}">
                <a16:creationId xmlns:a16="http://schemas.microsoft.com/office/drawing/2014/main" id="{07CAF9A3-3E6D-06D3-04B7-3702B1D9F3A5}"/>
              </a:ext>
            </a:extLst>
          </p:cNvPr>
          <p:cNvPicPr>
            <a:picLocks noChangeAspect="1"/>
          </p:cNvPicPr>
          <p:nvPr/>
        </p:nvPicPr>
        <p:blipFill>
          <a:blip r:embed="rId8"/>
          <a:stretch>
            <a:fillRect/>
          </a:stretch>
        </p:blipFill>
        <p:spPr>
          <a:xfrm>
            <a:off x="9329061" y="2185508"/>
            <a:ext cx="2632589" cy="1673951"/>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18127" y="1465693"/>
            <a:ext cx="8101908" cy="3749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rgbClr val="0948CB"/>
                </a:solidFill>
                <a:latin typeface="Abadi" panose="020B0604020104020204" pitchFamily="34" charset="0"/>
              </a:rPr>
              <a:t>Interactive Analytics: </a:t>
            </a:r>
            <a:r>
              <a:rPr lang="en-US" sz="1600" dirty="0">
                <a:solidFill>
                  <a:schemeClr val="accent3">
                    <a:lumMod val="25000"/>
                  </a:schemeClr>
                </a:solidFill>
                <a:latin typeface="Abadi" panose="020B0604020104020204" pitchFamily="34" charset="0"/>
              </a:rPr>
              <a:t>created using Folium to visualize the SpaceX launch sites and landing zones on a map. The interactive map demonstrated the geographic distribution of launch sites and landing zones, offering spatial insights into the success rates of landings.</a:t>
            </a:r>
            <a:endParaRPr lang="en-US" sz="16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Interactive Analytics</a:t>
            </a:r>
            <a:endParaRPr lang="en-US" dirty="0">
              <a:solidFill>
                <a:srgbClr val="0B49CB"/>
              </a:solidFill>
            </a:endParaRPr>
          </a:p>
        </p:txBody>
      </p:sp>
      <p:sp>
        <p:nvSpPr>
          <p:cNvPr id="2" name="Content Placeholder 2">
            <a:extLst>
              <a:ext uri="{FF2B5EF4-FFF2-40B4-BE49-F238E27FC236}">
                <a16:creationId xmlns:a16="http://schemas.microsoft.com/office/drawing/2014/main" id="{80D798EA-1DB4-319F-201E-F6FDA405CE76}"/>
              </a:ext>
            </a:extLst>
          </p:cNvPr>
          <p:cNvSpPr txBox="1">
            <a:spLocks/>
          </p:cNvSpPr>
          <p:nvPr/>
        </p:nvSpPr>
        <p:spPr>
          <a:xfrm>
            <a:off x="734029" y="2476991"/>
            <a:ext cx="4702130" cy="3749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dirty="0">
                <a:solidFill>
                  <a:schemeClr val="accent3">
                    <a:lumMod val="25000"/>
                  </a:schemeClr>
                </a:solidFill>
                <a:latin typeface="+mn-lt"/>
              </a:rPr>
              <a:t>Launch Site Markers: </a:t>
            </a:r>
            <a:r>
              <a:rPr lang="en-US" sz="1400" dirty="0">
                <a:solidFill>
                  <a:schemeClr val="accent3">
                    <a:lumMod val="25000"/>
                  </a:schemeClr>
                </a:solidFill>
                <a:latin typeface="+mn-lt"/>
              </a:rPr>
              <a:t>Markers were added to the map to represent the locations of launch sites, such as the Cape Canaveral or Vandenberg launch sites.</a:t>
            </a:r>
          </a:p>
          <a:p>
            <a:pPr marL="0" indent="0">
              <a:lnSpc>
                <a:spcPct val="100000"/>
              </a:lnSpc>
              <a:spcBef>
                <a:spcPts val="1400"/>
              </a:spcBef>
              <a:buNone/>
            </a:pPr>
            <a:r>
              <a:rPr lang="en-US" sz="1400" b="1" dirty="0">
                <a:solidFill>
                  <a:schemeClr val="accent3">
                    <a:lumMod val="25000"/>
                  </a:schemeClr>
                </a:solidFill>
                <a:latin typeface="+mn-lt"/>
              </a:rPr>
              <a:t>Landing Zones: </a:t>
            </a:r>
            <a:r>
              <a:rPr lang="en-US" sz="1400" dirty="0">
                <a:solidFill>
                  <a:schemeClr val="accent3">
                    <a:lumMod val="25000"/>
                  </a:schemeClr>
                </a:solidFill>
                <a:latin typeface="+mn-lt"/>
              </a:rPr>
              <a:t>Circles were used to mark the areas where the rocket first stage was supposed to land, including regions over the ocean, drone ships, and ground pads.</a:t>
            </a:r>
          </a:p>
          <a:p>
            <a:pPr marL="0" indent="0">
              <a:lnSpc>
                <a:spcPct val="100000"/>
              </a:lnSpc>
              <a:spcBef>
                <a:spcPts val="1400"/>
              </a:spcBef>
              <a:buNone/>
            </a:pPr>
            <a:r>
              <a:rPr lang="en-US" sz="1400" b="1" dirty="0">
                <a:solidFill>
                  <a:schemeClr val="accent3">
                    <a:lumMod val="25000"/>
                  </a:schemeClr>
                </a:solidFill>
                <a:latin typeface="+mn-lt"/>
              </a:rPr>
              <a:t>Rocket Trajectory Lines</a:t>
            </a:r>
            <a:r>
              <a:rPr lang="en-US" sz="1400" dirty="0">
                <a:solidFill>
                  <a:schemeClr val="accent3">
                    <a:lumMod val="25000"/>
                  </a:schemeClr>
                </a:solidFill>
                <a:latin typeface="+mn-lt"/>
              </a:rPr>
              <a:t>: Lines were drawn between launch sites and landing zones to represent the possible rocket flight paths. This helped visualize the distance and trajectory from launch to landing.</a:t>
            </a:r>
          </a:p>
          <a:p>
            <a:pPr marL="0" indent="0">
              <a:lnSpc>
                <a:spcPct val="100000"/>
              </a:lnSpc>
              <a:spcBef>
                <a:spcPts val="1400"/>
              </a:spcBef>
              <a:buNone/>
            </a:pPr>
            <a:r>
              <a:rPr lang="en-US" sz="1400" b="1" dirty="0">
                <a:solidFill>
                  <a:schemeClr val="accent3">
                    <a:lumMod val="25000"/>
                  </a:schemeClr>
                </a:solidFill>
                <a:latin typeface="+mn-lt"/>
              </a:rPr>
              <a:t>Heatmap for Landing Success: </a:t>
            </a:r>
            <a:r>
              <a:rPr lang="en-US" sz="1400" dirty="0">
                <a:solidFill>
                  <a:schemeClr val="accent3">
                    <a:lumMod val="25000"/>
                  </a:schemeClr>
                </a:solidFill>
                <a:latin typeface="+mn-lt"/>
              </a:rPr>
              <a:t>A heatmap was added to the map to show areas with high landing success rates, allowing for deeper insights into the spatial distribution of successful landings.</a:t>
            </a:r>
            <a:endParaRPr lang="en-US" sz="1400" dirty="0">
              <a:latin typeface="+mn-lt"/>
            </a:endParaRPr>
          </a:p>
          <a:p>
            <a:pPr marL="457200" lvl="1" indent="0">
              <a:buNone/>
            </a:pPr>
            <a:endParaRPr lang="en-US" sz="1600" dirty="0"/>
          </a:p>
        </p:txBody>
      </p:sp>
      <p:pic>
        <p:nvPicPr>
          <p:cNvPr id="9" name="Picture 8">
            <a:extLst>
              <a:ext uri="{FF2B5EF4-FFF2-40B4-BE49-F238E27FC236}">
                <a16:creationId xmlns:a16="http://schemas.microsoft.com/office/drawing/2014/main" id="{D113A7AA-6B37-1806-A737-00766FA42203}"/>
              </a:ext>
            </a:extLst>
          </p:cNvPr>
          <p:cNvPicPr>
            <a:picLocks noChangeAspect="1"/>
          </p:cNvPicPr>
          <p:nvPr/>
        </p:nvPicPr>
        <p:blipFill>
          <a:blip r:embed="rId4"/>
          <a:stretch>
            <a:fillRect/>
          </a:stretch>
        </p:blipFill>
        <p:spPr>
          <a:xfrm>
            <a:off x="8320035" y="158956"/>
            <a:ext cx="1851128" cy="1315026"/>
          </a:xfrm>
          <a:prstGeom prst="rect">
            <a:avLst/>
          </a:prstGeom>
        </p:spPr>
      </p:pic>
      <p:pic>
        <p:nvPicPr>
          <p:cNvPr id="11" name="Picture 10">
            <a:extLst>
              <a:ext uri="{FF2B5EF4-FFF2-40B4-BE49-F238E27FC236}">
                <a16:creationId xmlns:a16="http://schemas.microsoft.com/office/drawing/2014/main" id="{3A29CBDA-1FB7-D8A3-B339-3E68520D3100}"/>
              </a:ext>
            </a:extLst>
          </p:cNvPr>
          <p:cNvPicPr>
            <a:picLocks noChangeAspect="1"/>
          </p:cNvPicPr>
          <p:nvPr/>
        </p:nvPicPr>
        <p:blipFill>
          <a:blip r:embed="rId5"/>
          <a:stretch>
            <a:fillRect/>
          </a:stretch>
        </p:blipFill>
        <p:spPr>
          <a:xfrm>
            <a:off x="10451510" y="158957"/>
            <a:ext cx="1477253" cy="1315026"/>
          </a:xfrm>
          <a:prstGeom prst="rect">
            <a:avLst/>
          </a:prstGeom>
        </p:spPr>
      </p:pic>
      <p:pic>
        <p:nvPicPr>
          <p:cNvPr id="13" name="Picture 12">
            <a:extLst>
              <a:ext uri="{FF2B5EF4-FFF2-40B4-BE49-F238E27FC236}">
                <a16:creationId xmlns:a16="http://schemas.microsoft.com/office/drawing/2014/main" id="{4C262638-FC9B-1E40-A819-A453BAFFD259}"/>
              </a:ext>
            </a:extLst>
          </p:cNvPr>
          <p:cNvPicPr>
            <a:picLocks noChangeAspect="1"/>
          </p:cNvPicPr>
          <p:nvPr/>
        </p:nvPicPr>
        <p:blipFill>
          <a:blip r:embed="rId6"/>
          <a:stretch>
            <a:fillRect/>
          </a:stretch>
        </p:blipFill>
        <p:spPr>
          <a:xfrm>
            <a:off x="8320035" y="1606045"/>
            <a:ext cx="3608728" cy="2087977"/>
          </a:xfrm>
          <a:prstGeom prst="rect">
            <a:avLst/>
          </a:prstGeom>
        </p:spPr>
      </p:pic>
      <p:pic>
        <p:nvPicPr>
          <p:cNvPr id="15" name="Picture 14">
            <a:extLst>
              <a:ext uri="{FF2B5EF4-FFF2-40B4-BE49-F238E27FC236}">
                <a16:creationId xmlns:a16="http://schemas.microsoft.com/office/drawing/2014/main" id="{35C00D06-9B62-6138-8426-F8B2177CAF6C}"/>
              </a:ext>
            </a:extLst>
          </p:cNvPr>
          <p:cNvPicPr>
            <a:picLocks noChangeAspect="1"/>
          </p:cNvPicPr>
          <p:nvPr/>
        </p:nvPicPr>
        <p:blipFill>
          <a:blip r:embed="rId7"/>
          <a:stretch>
            <a:fillRect/>
          </a:stretch>
        </p:blipFill>
        <p:spPr>
          <a:xfrm>
            <a:off x="5436159" y="2391506"/>
            <a:ext cx="2805562" cy="3106724"/>
          </a:xfrm>
          <a:prstGeom prst="rect">
            <a:avLst/>
          </a:prstGeom>
        </p:spPr>
      </p:pic>
      <p:pic>
        <p:nvPicPr>
          <p:cNvPr id="17" name="Picture 16">
            <a:extLst>
              <a:ext uri="{FF2B5EF4-FFF2-40B4-BE49-F238E27FC236}">
                <a16:creationId xmlns:a16="http://schemas.microsoft.com/office/drawing/2014/main" id="{172B2FF1-876F-55D4-8F04-3BA4AE61D9A2}"/>
              </a:ext>
            </a:extLst>
          </p:cNvPr>
          <p:cNvPicPr>
            <a:picLocks noChangeAspect="1"/>
          </p:cNvPicPr>
          <p:nvPr/>
        </p:nvPicPr>
        <p:blipFill>
          <a:blip r:embed="rId8"/>
          <a:stretch>
            <a:fillRect/>
          </a:stretch>
        </p:blipFill>
        <p:spPr>
          <a:xfrm>
            <a:off x="8320035" y="3841766"/>
            <a:ext cx="1986238" cy="2133864"/>
          </a:xfrm>
          <a:prstGeom prst="rect">
            <a:avLst/>
          </a:prstGeom>
        </p:spPr>
      </p:pic>
    </p:spTree>
    <p:extLst>
      <p:ext uri="{BB962C8B-B14F-4D97-AF65-F5344CB8AC3E}">
        <p14:creationId xmlns:p14="http://schemas.microsoft.com/office/powerpoint/2010/main" val="1941385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250152" y="1481449"/>
            <a:ext cx="7068725" cy="37494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rgbClr val="0948CB"/>
                </a:solidFill>
                <a:latin typeface="Abadi" panose="020B0604020104020204" pitchFamily="34" charset="0"/>
              </a:rPr>
              <a:t>Predictive Analysis: </a:t>
            </a:r>
            <a:r>
              <a:rPr lang="en-US" sz="1600" dirty="0">
                <a:solidFill>
                  <a:schemeClr val="accent3">
                    <a:lumMod val="25000"/>
                  </a:schemeClr>
                </a:solidFill>
                <a:latin typeface="Abadi" panose="020B0604020104020204" pitchFamily="34" charset="0"/>
              </a:rPr>
              <a:t>The predictive analysis involved building classification models to predict whether the Falcon 9 rocket's first stage would successfully land. Several models were evaluated, including Logistic Regression, SVM, Decision Trees, and KNN.</a:t>
            </a:r>
            <a:endParaRPr lang="en-US" sz="1600" dirty="0"/>
          </a:p>
          <a:p>
            <a:pPr marL="457200" lvl="1" indent="0">
              <a:buNone/>
            </a:pPr>
            <a:endParaRPr lang="en-US" sz="16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Predictive Analysis</a:t>
            </a:r>
            <a:endParaRPr lang="en-US" dirty="0">
              <a:solidFill>
                <a:srgbClr val="0B49CB"/>
              </a:solidFill>
            </a:endParaRPr>
          </a:p>
        </p:txBody>
      </p:sp>
      <p:pic>
        <p:nvPicPr>
          <p:cNvPr id="3" name="Picture 2">
            <a:extLst>
              <a:ext uri="{FF2B5EF4-FFF2-40B4-BE49-F238E27FC236}">
                <a16:creationId xmlns:a16="http://schemas.microsoft.com/office/drawing/2014/main" id="{09568972-95E6-A102-A872-9DF7563EC4FF}"/>
              </a:ext>
            </a:extLst>
          </p:cNvPr>
          <p:cNvPicPr>
            <a:picLocks noChangeAspect="1"/>
          </p:cNvPicPr>
          <p:nvPr/>
        </p:nvPicPr>
        <p:blipFill>
          <a:blip r:embed="rId4"/>
          <a:stretch>
            <a:fillRect/>
          </a:stretch>
        </p:blipFill>
        <p:spPr>
          <a:xfrm>
            <a:off x="8012706" y="127806"/>
            <a:ext cx="3929142" cy="3173804"/>
          </a:xfrm>
          <a:prstGeom prst="rect">
            <a:avLst/>
          </a:prstGeom>
        </p:spPr>
      </p:pic>
      <p:sp>
        <p:nvSpPr>
          <p:cNvPr id="5" name="Content Placeholder 2">
            <a:extLst>
              <a:ext uri="{FF2B5EF4-FFF2-40B4-BE49-F238E27FC236}">
                <a16:creationId xmlns:a16="http://schemas.microsoft.com/office/drawing/2014/main" id="{27E3F02E-3720-D60A-7B16-43368BB856E4}"/>
              </a:ext>
            </a:extLst>
          </p:cNvPr>
          <p:cNvSpPr txBox="1">
            <a:spLocks/>
          </p:cNvSpPr>
          <p:nvPr/>
        </p:nvSpPr>
        <p:spPr>
          <a:xfrm>
            <a:off x="821807" y="2675381"/>
            <a:ext cx="6497070" cy="37494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b="1" dirty="0">
                <a:solidFill>
                  <a:schemeClr val="accent3">
                    <a:lumMod val="25000"/>
                  </a:schemeClr>
                </a:solidFill>
                <a:latin typeface="+mn-lt"/>
              </a:rPr>
              <a:t>Model Selection: </a:t>
            </a:r>
            <a:r>
              <a:rPr lang="en-US" sz="1400" dirty="0">
                <a:solidFill>
                  <a:schemeClr val="accent3">
                    <a:lumMod val="25000"/>
                  </a:schemeClr>
                </a:solidFill>
                <a:latin typeface="+mn-lt"/>
              </a:rPr>
              <a:t>After evaluating multiple classification models, the best-performing model was selected based on accuracy, precision, and recall.</a:t>
            </a:r>
          </a:p>
          <a:p>
            <a:pPr marL="0" indent="0">
              <a:lnSpc>
                <a:spcPct val="100000"/>
              </a:lnSpc>
              <a:spcBef>
                <a:spcPts val="1400"/>
              </a:spcBef>
              <a:buNone/>
            </a:pPr>
            <a:r>
              <a:rPr lang="en-US" sz="1400" b="1" dirty="0">
                <a:solidFill>
                  <a:schemeClr val="accent3">
                    <a:lumMod val="25000"/>
                  </a:schemeClr>
                </a:solidFill>
                <a:latin typeface="+mn-lt"/>
              </a:rPr>
              <a:t>Accuracy Comparison: </a:t>
            </a:r>
            <a:r>
              <a:rPr lang="en-US" sz="1400" dirty="0">
                <a:solidFill>
                  <a:schemeClr val="accent3">
                    <a:lumMod val="25000"/>
                  </a:schemeClr>
                </a:solidFill>
                <a:latin typeface="+mn-lt"/>
              </a:rPr>
              <a:t>The Logistic Regression model provided the best accuracy on the test data, achieving an accuracy of around 85% for predicting landing success.</a:t>
            </a:r>
          </a:p>
          <a:p>
            <a:pPr marL="0" indent="0">
              <a:lnSpc>
                <a:spcPct val="100000"/>
              </a:lnSpc>
              <a:spcBef>
                <a:spcPts val="1400"/>
              </a:spcBef>
              <a:buNone/>
            </a:pPr>
            <a:r>
              <a:rPr lang="en-US" sz="1400" b="1" dirty="0">
                <a:solidFill>
                  <a:schemeClr val="accent3">
                    <a:lumMod val="25000"/>
                  </a:schemeClr>
                </a:solidFill>
                <a:latin typeface="+mn-lt"/>
              </a:rPr>
              <a:t>Confusion Matrix: </a:t>
            </a:r>
            <a:r>
              <a:rPr lang="en-US" sz="1400" dirty="0">
                <a:solidFill>
                  <a:schemeClr val="accent3">
                    <a:lumMod val="25000"/>
                  </a:schemeClr>
                </a:solidFill>
                <a:latin typeface="+mn-lt"/>
              </a:rPr>
              <a:t>A confusion matrix was used to assess the model’s performance, showing how many true positives, false positives, true negatives, and false negatives were predicted.</a:t>
            </a:r>
          </a:p>
          <a:p>
            <a:pPr marL="0" indent="0">
              <a:lnSpc>
                <a:spcPct val="100000"/>
              </a:lnSpc>
              <a:spcBef>
                <a:spcPts val="1400"/>
              </a:spcBef>
              <a:buNone/>
            </a:pPr>
            <a:r>
              <a:rPr lang="en-US" sz="1400" b="1" dirty="0">
                <a:solidFill>
                  <a:schemeClr val="accent3">
                    <a:lumMod val="25000"/>
                  </a:schemeClr>
                </a:solidFill>
                <a:latin typeface="+mn-lt"/>
              </a:rPr>
              <a:t>ROC Curve and AUC: </a:t>
            </a:r>
            <a:r>
              <a:rPr lang="en-US" sz="1400" dirty="0">
                <a:solidFill>
                  <a:schemeClr val="accent3">
                    <a:lumMod val="25000"/>
                  </a:schemeClr>
                </a:solidFill>
                <a:latin typeface="+mn-lt"/>
              </a:rPr>
              <a:t>The ROC curve was plotted to evaluate the performance of the classification models, with the AUC (Area Under the Curve) providing a summary of model performance.</a:t>
            </a:r>
          </a:p>
          <a:p>
            <a:pPr marL="0" indent="0">
              <a:lnSpc>
                <a:spcPct val="100000"/>
              </a:lnSpc>
              <a:spcBef>
                <a:spcPts val="1400"/>
              </a:spcBef>
              <a:buNone/>
            </a:pPr>
            <a:r>
              <a:rPr lang="en-US" sz="1400" b="1" dirty="0">
                <a:solidFill>
                  <a:schemeClr val="accent3">
                    <a:lumMod val="25000"/>
                  </a:schemeClr>
                </a:solidFill>
                <a:latin typeface="+mn-lt"/>
              </a:rPr>
              <a:t>Final Model: </a:t>
            </a:r>
            <a:r>
              <a:rPr lang="en-US" sz="1400" dirty="0">
                <a:solidFill>
                  <a:schemeClr val="accent3">
                    <a:lumMod val="25000"/>
                  </a:schemeClr>
                </a:solidFill>
                <a:latin typeface="+mn-lt"/>
              </a:rPr>
              <a:t>The Logistic Regression model with optimized hyperparameters (found using </a:t>
            </a:r>
            <a:r>
              <a:rPr lang="en-US" sz="1400" dirty="0" err="1">
                <a:solidFill>
                  <a:schemeClr val="accent3">
                    <a:lumMod val="25000"/>
                  </a:schemeClr>
                </a:solidFill>
                <a:latin typeface="+mn-lt"/>
              </a:rPr>
              <a:t>GridSearchCV</a:t>
            </a:r>
            <a:r>
              <a:rPr lang="en-US" sz="1400" dirty="0">
                <a:solidFill>
                  <a:schemeClr val="accent3">
                    <a:lumMod val="25000"/>
                  </a:schemeClr>
                </a:solidFill>
                <a:latin typeface="+mn-lt"/>
              </a:rPr>
              <a:t>) was the final model chosen for deployment due to its high performance. After training and evaluating various models, Logistic Regression was selected as the best model for predicting the success of the Falcon 9 first-stage landing. </a:t>
            </a:r>
          </a:p>
          <a:p>
            <a:pPr lvl="1"/>
            <a:endParaRPr lang="en-US" sz="1400" dirty="0"/>
          </a:p>
          <a:p>
            <a:pPr marL="457200" lvl="1" indent="0">
              <a:buNone/>
            </a:pPr>
            <a:endParaRPr lang="en-US" sz="1400" dirty="0"/>
          </a:p>
        </p:txBody>
      </p:sp>
      <p:pic>
        <p:nvPicPr>
          <p:cNvPr id="9" name="Picture 8">
            <a:extLst>
              <a:ext uri="{FF2B5EF4-FFF2-40B4-BE49-F238E27FC236}">
                <a16:creationId xmlns:a16="http://schemas.microsoft.com/office/drawing/2014/main" id="{4F255139-C3ED-4B98-81FA-9D6DE3F288E3}"/>
              </a:ext>
            </a:extLst>
          </p:cNvPr>
          <p:cNvPicPr>
            <a:picLocks noChangeAspect="1"/>
          </p:cNvPicPr>
          <p:nvPr/>
        </p:nvPicPr>
        <p:blipFill>
          <a:blip r:embed="rId5"/>
          <a:stretch>
            <a:fillRect/>
          </a:stretch>
        </p:blipFill>
        <p:spPr>
          <a:xfrm>
            <a:off x="9360213" y="3429978"/>
            <a:ext cx="2581635" cy="1228896"/>
          </a:xfrm>
          <a:prstGeom prst="rect">
            <a:avLst/>
          </a:prstGeom>
        </p:spPr>
      </p:pic>
      <p:pic>
        <p:nvPicPr>
          <p:cNvPr id="11" name="Picture 10">
            <a:extLst>
              <a:ext uri="{FF2B5EF4-FFF2-40B4-BE49-F238E27FC236}">
                <a16:creationId xmlns:a16="http://schemas.microsoft.com/office/drawing/2014/main" id="{4658D0AF-31CF-AECB-DBCB-29CC456909EB}"/>
              </a:ext>
            </a:extLst>
          </p:cNvPr>
          <p:cNvPicPr>
            <a:picLocks noChangeAspect="1"/>
          </p:cNvPicPr>
          <p:nvPr/>
        </p:nvPicPr>
        <p:blipFill>
          <a:blip r:embed="rId6"/>
          <a:stretch>
            <a:fillRect/>
          </a:stretch>
        </p:blipFill>
        <p:spPr>
          <a:xfrm>
            <a:off x="7528791" y="4808025"/>
            <a:ext cx="3312905" cy="1511325"/>
          </a:xfrm>
          <a:prstGeom prst="rect">
            <a:avLst/>
          </a:prstGeom>
        </p:spPr>
      </p:pic>
    </p:spTree>
    <p:extLst>
      <p:ext uri="{BB962C8B-B14F-4D97-AF65-F5344CB8AC3E}">
        <p14:creationId xmlns:p14="http://schemas.microsoft.com/office/powerpoint/2010/main" val="1307935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9042702" cy="3811588"/>
          </a:xfrm>
          <a:prstGeom prst="rect">
            <a:avLst/>
          </a:prstGeom>
        </p:spPr>
        <p:txBody>
          <a:bodyPr>
            <a:normAutofit/>
          </a:bodyPr>
          <a:lstStyle/>
          <a:p>
            <a:pPr marL="0" indent="0">
              <a:lnSpc>
                <a:spcPct val="100000"/>
              </a:lnSpc>
              <a:spcBef>
                <a:spcPts val="1400"/>
              </a:spcBef>
              <a:buNone/>
            </a:pPr>
            <a:r>
              <a:rPr lang="en-US" sz="1600" b="1" dirty="0">
                <a:solidFill>
                  <a:srgbClr val="0948CB"/>
                </a:solidFill>
              </a:rPr>
              <a:t>Flight Number vs. Launch Site: </a:t>
            </a:r>
            <a:r>
              <a:rPr lang="en-US" sz="1600" dirty="0">
                <a:solidFill>
                  <a:schemeClr val="accent3">
                    <a:lumMod val="25000"/>
                  </a:schemeClr>
                </a:solidFill>
              </a:rPr>
              <a:t>Flight number does not seem to be strongly correlated with landing outcomes across all sites. </a:t>
            </a:r>
            <a:r>
              <a:rPr lang="en-US" sz="1600" b="1" u="sng" dirty="0">
                <a:solidFill>
                  <a:schemeClr val="accent3">
                    <a:lumMod val="25000"/>
                  </a:schemeClr>
                </a:solidFill>
              </a:rPr>
              <a:t>There are no clear trends suggesting that later flights (higher flight numbers) are more likely to succeed or fail</a:t>
            </a:r>
            <a:r>
              <a:rPr lang="en-US" sz="1600" dirty="0">
                <a:solidFill>
                  <a:schemeClr val="accent3">
                    <a:lumMod val="25000"/>
                  </a:schemeClr>
                </a:solidFill>
              </a:rPr>
              <a:t>. There seems to be randomness in the success/failure of landings, with points scattered across different flight numbers for each launch site.</a:t>
            </a:r>
          </a:p>
          <a:p>
            <a:pPr marL="0" indent="0">
              <a:lnSpc>
                <a:spcPct val="100000"/>
              </a:lnSpc>
              <a:spcBef>
                <a:spcPts val="1400"/>
              </a:spcBef>
              <a:buNone/>
            </a:pPr>
            <a:r>
              <a:rPr lang="en-US" sz="1600" b="1" dirty="0">
                <a:solidFill>
                  <a:srgbClr val="0948CB"/>
                </a:solidFill>
              </a:rPr>
              <a:t>Possible Clustered Outcomes: </a:t>
            </a:r>
            <a:r>
              <a:rPr lang="en-US" sz="1600" dirty="0">
                <a:solidFill>
                  <a:schemeClr val="accent3">
                    <a:lumMod val="25000"/>
                  </a:schemeClr>
                </a:solidFill>
              </a:rPr>
              <a:t>There may be some clustering of successful landings (orange points) within certain flight numbers or launch sites, possibly indicating that </a:t>
            </a:r>
            <a:r>
              <a:rPr lang="en-US" sz="1600" b="1" u="sng" dirty="0">
                <a:solidFill>
                  <a:schemeClr val="accent3">
                    <a:lumMod val="25000"/>
                  </a:schemeClr>
                </a:solidFill>
              </a:rPr>
              <a:t>successful landings might happen after a certain number of flights</a:t>
            </a:r>
            <a:r>
              <a:rPr lang="en-US" sz="1600" dirty="0">
                <a:solidFill>
                  <a:schemeClr val="accent3">
                    <a:lumMod val="25000"/>
                  </a:schemeClr>
                </a:solidFill>
              </a:rPr>
              <a:t> (indicating experience and optimization of landing strategies). Similarly, there may be clusters of failures (blue points) concentrated in particular flight numbers or launch sites, suggesting that </a:t>
            </a:r>
            <a:r>
              <a:rPr lang="en-US" sz="1600" b="1" u="sng" dirty="0">
                <a:solidFill>
                  <a:schemeClr val="accent3">
                    <a:lumMod val="25000"/>
                  </a:schemeClr>
                </a:solidFill>
              </a:rPr>
              <a:t>specific sites or flights may have faced difficulties in landing</a:t>
            </a:r>
            <a:r>
              <a:rPr lang="en-US" sz="1600" dirty="0">
                <a:solidFill>
                  <a:schemeClr val="accent3">
                    <a:lumMod val="25000"/>
                  </a:schemeClr>
                </a:solidFill>
              </a:rPr>
              <a:t>.</a:t>
            </a:r>
          </a:p>
          <a:p>
            <a:pPr>
              <a:lnSpc>
                <a:spcPct val="100000"/>
              </a:lnSpc>
              <a:spcBef>
                <a:spcPts val="1400"/>
              </a:spcBef>
            </a:pPr>
            <a:endParaRPr lang="en-US" sz="1600" dirty="0">
              <a:solidFill>
                <a:schemeClr val="accent3">
                  <a:lumMod val="25000"/>
                </a:schemeClr>
              </a:solidFill>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81987946-B199-A6BF-1752-C61B696CA57B}"/>
              </a:ext>
            </a:extLst>
          </p:cNvPr>
          <p:cNvPicPr>
            <a:picLocks noChangeAspect="1"/>
          </p:cNvPicPr>
          <p:nvPr/>
        </p:nvPicPr>
        <p:blipFill>
          <a:blip r:embed="rId3"/>
          <a:stretch>
            <a:fillRect/>
          </a:stretch>
        </p:blipFill>
        <p:spPr>
          <a:xfrm>
            <a:off x="789812" y="4230356"/>
            <a:ext cx="9967790" cy="208899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592043"/>
            <a:ext cx="10278965" cy="3811588"/>
          </a:xfrm>
          <a:prstGeom prst="rect">
            <a:avLst/>
          </a:prstGeom>
        </p:spPr>
        <p:txBody>
          <a:bodyPr>
            <a:normAutofit/>
          </a:bodyPr>
          <a:lstStyle/>
          <a:p>
            <a:pPr marL="0" indent="0">
              <a:lnSpc>
                <a:spcPct val="100000"/>
              </a:lnSpc>
              <a:spcBef>
                <a:spcPts val="1400"/>
              </a:spcBef>
              <a:buNone/>
            </a:pPr>
            <a:r>
              <a:rPr lang="en-US" sz="1600" b="1" dirty="0">
                <a:solidFill>
                  <a:srgbClr val="0948CB"/>
                </a:solidFill>
              </a:rPr>
              <a:t>Payload vs. Flight Number: </a:t>
            </a:r>
            <a:r>
              <a:rPr lang="en-US" sz="1600" dirty="0">
                <a:solidFill>
                  <a:schemeClr val="accent3">
                    <a:lumMod val="25000"/>
                  </a:schemeClr>
                </a:solidFill>
              </a:rPr>
              <a:t>shows that </a:t>
            </a:r>
            <a:r>
              <a:rPr lang="en-US" sz="1600" b="1" u="sng" dirty="0">
                <a:solidFill>
                  <a:schemeClr val="accent3">
                    <a:lumMod val="25000"/>
                  </a:schemeClr>
                </a:solidFill>
              </a:rPr>
              <a:t>payload mass increases with flight number</a:t>
            </a:r>
            <a:r>
              <a:rPr lang="en-US" sz="1600" dirty="0">
                <a:solidFill>
                  <a:schemeClr val="accent3">
                    <a:lumMod val="25000"/>
                  </a:schemeClr>
                </a:solidFill>
              </a:rPr>
              <a:t>, indicating that SpaceX's missions evolved to carry more complex payloads. Payload mass tends to increase with the flight number. Early flights, particularly those with lower flight numbers, have relatively lower payloads (under 10,000 kg), while later flights have significantly higher payloads, some reaching up to 20,000 kg or more.</a:t>
            </a:r>
          </a:p>
          <a:p>
            <a:pPr marL="0" indent="0">
              <a:lnSpc>
                <a:spcPct val="100000"/>
              </a:lnSpc>
              <a:spcBef>
                <a:spcPts val="1400"/>
              </a:spcBef>
              <a:buNone/>
            </a:pPr>
            <a:r>
              <a:rPr lang="en-US" sz="1600" b="1" dirty="0">
                <a:solidFill>
                  <a:srgbClr val="0948CB"/>
                </a:solidFill>
              </a:rPr>
              <a:t>Flight Number vs. Landing success: </a:t>
            </a:r>
            <a:r>
              <a:rPr lang="en-US" sz="1600" dirty="0">
                <a:solidFill>
                  <a:schemeClr val="accent3">
                    <a:lumMod val="25000"/>
                  </a:schemeClr>
                </a:solidFill>
              </a:rPr>
              <a:t>A noticeable trend is that the later flight numbers tend to have more successful landings (orange dots). Early flights (with lower flight numbers) have more blue dots, indicating that landing failures were more common in the early stages of Falcon 9's development.</a:t>
            </a:r>
          </a:p>
          <a:p>
            <a:pPr marL="0" indent="0">
              <a:lnSpc>
                <a:spcPct val="100000"/>
              </a:lnSpc>
              <a:spcBef>
                <a:spcPts val="1400"/>
              </a:spcBef>
              <a:buNone/>
            </a:pPr>
            <a:r>
              <a:rPr lang="en-US" sz="1600" b="1" u="sng" dirty="0">
                <a:solidFill>
                  <a:schemeClr val="accent3">
                    <a:lumMod val="25000"/>
                  </a:schemeClr>
                </a:solidFill>
              </a:rPr>
              <a:t>Payload mass does not show a strong correlation with landing failure</a:t>
            </a:r>
            <a:r>
              <a:rPr lang="en-US" sz="1600" dirty="0">
                <a:solidFill>
                  <a:schemeClr val="accent3">
                    <a:lumMod val="25000"/>
                  </a:schemeClr>
                </a:solidFill>
              </a:rPr>
              <a:t>, as both successful and unsuccessful landings occur across different payload sizes.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798863F-6F79-084A-43A8-450A20A9A64F}"/>
              </a:ext>
            </a:extLst>
          </p:cNvPr>
          <p:cNvPicPr>
            <a:picLocks noChangeAspect="1"/>
          </p:cNvPicPr>
          <p:nvPr/>
        </p:nvPicPr>
        <p:blipFill>
          <a:blip r:embed="rId3"/>
          <a:stretch>
            <a:fillRect/>
          </a:stretch>
        </p:blipFill>
        <p:spPr>
          <a:xfrm>
            <a:off x="734028" y="4380052"/>
            <a:ext cx="10040824" cy="204715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08296"/>
            <a:ext cx="3932238" cy="3811588"/>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rPr>
              <a:t>Orbit types like </a:t>
            </a:r>
            <a:r>
              <a:rPr lang="en-US" sz="2200" b="1" dirty="0">
                <a:solidFill>
                  <a:srgbClr val="0948CB"/>
                </a:solidFill>
              </a:rPr>
              <a:t>ES-L1, GEO, SSO, and VLEO </a:t>
            </a:r>
            <a:r>
              <a:rPr lang="en-US" sz="2200" dirty="0">
                <a:solidFill>
                  <a:schemeClr val="accent3">
                    <a:lumMod val="25000"/>
                  </a:schemeClr>
                </a:solidFill>
              </a:rPr>
              <a:t>show the </a:t>
            </a:r>
            <a:r>
              <a:rPr lang="en-US" sz="2200" b="1" u="sng" dirty="0">
                <a:solidFill>
                  <a:schemeClr val="accent3">
                    <a:lumMod val="25000"/>
                  </a:schemeClr>
                </a:solidFill>
              </a:rPr>
              <a:t>highest success rates</a:t>
            </a:r>
            <a:r>
              <a:rPr lang="en-US" sz="2200" dirty="0">
                <a:solidFill>
                  <a:schemeClr val="accent3">
                    <a:lumMod val="25000"/>
                  </a:schemeClr>
                </a:solidFill>
              </a:rPr>
              <a:t>, indicating these missions tend to be more routine or optimized for Falcon 9's capabilities.</a:t>
            </a:r>
          </a:p>
          <a:p>
            <a:pPr marL="0" indent="0">
              <a:lnSpc>
                <a:spcPct val="100000"/>
              </a:lnSpc>
              <a:spcBef>
                <a:spcPts val="1400"/>
              </a:spcBef>
              <a:buNone/>
            </a:pPr>
            <a:r>
              <a:rPr lang="en-US" sz="2200" b="1" dirty="0">
                <a:solidFill>
                  <a:srgbClr val="0948CB"/>
                </a:solidFill>
              </a:rPr>
              <a:t>Polar orbits (PO) </a:t>
            </a:r>
            <a:r>
              <a:rPr lang="en-US" sz="2200" dirty="0">
                <a:solidFill>
                  <a:schemeClr val="accent3">
                    <a:lumMod val="25000"/>
                  </a:schemeClr>
                </a:solidFill>
              </a:rPr>
              <a:t>show a </a:t>
            </a:r>
            <a:r>
              <a:rPr lang="en-US" sz="2200" b="1" u="sng" dirty="0">
                <a:solidFill>
                  <a:schemeClr val="accent3">
                    <a:lumMod val="25000"/>
                  </a:schemeClr>
                </a:solidFill>
              </a:rPr>
              <a:t>notably lower success rate</a:t>
            </a:r>
            <a:r>
              <a:rPr lang="en-US" sz="2200" dirty="0">
                <a:solidFill>
                  <a:schemeClr val="accent3">
                    <a:lumMod val="25000"/>
                  </a:schemeClr>
                </a:solidFill>
              </a:rPr>
              <a:t>, likely due to more complex mission demands or different constraints during launch and recovery.</a:t>
            </a:r>
          </a:p>
          <a:p>
            <a:pPr marL="0" indent="0">
              <a:lnSpc>
                <a:spcPct val="100000"/>
              </a:lnSpc>
              <a:spcBef>
                <a:spcPts val="1400"/>
              </a:spcBef>
              <a:buNone/>
            </a:pPr>
            <a:r>
              <a:rPr lang="en-US" sz="2200" dirty="0">
                <a:solidFill>
                  <a:schemeClr val="accent3">
                    <a:lumMod val="25000"/>
                  </a:schemeClr>
                </a:solidFill>
              </a:rPr>
              <a:t>The overall trend shows that some orbital missions may be more successful due to either the inherent nature of the mission or the technical ability to handle those types of missions effectively.</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B68A162-D6BF-04C9-E2D3-ECBC6D7EF2F8}"/>
              </a:ext>
            </a:extLst>
          </p:cNvPr>
          <p:cNvPicPr>
            <a:picLocks noChangeAspect="1"/>
          </p:cNvPicPr>
          <p:nvPr/>
        </p:nvPicPr>
        <p:blipFill>
          <a:blip r:embed="rId3"/>
          <a:stretch>
            <a:fillRect/>
          </a:stretch>
        </p:blipFill>
        <p:spPr>
          <a:xfrm>
            <a:off x="5221726" y="1768509"/>
            <a:ext cx="6316731" cy="39513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0398" y="1976262"/>
            <a:ext cx="4475228" cy="3811588"/>
          </a:xfrm>
          <a:prstGeom prst="rect">
            <a:avLst/>
          </a:prstGeom>
        </p:spPr>
        <p:txBody>
          <a:bodyPr>
            <a:noAutofit/>
          </a:bodyPr>
          <a:lstStyle/>
          <a:p>
            <a:pPr marL="0" indent="0">
              <a:lnSpc>
                <a:spcPct val="100000"/>
              </a:lnSpc>
              <a:spcBef>
                <a:spcPts val="1400"/>
              </a:spcBef>
              <a:buNone/>
            </a:pPr>
            <a:r>
              <a:rPr lang="en-US" sz="1700" b="1" dirty="0">
                <a:solidFill>
                  <a:srgbClr val="0948CB"/>
                </a:solidFill>
              </a:rPr>
              <a:t>Flight Number: </a:t>
            </a:r>
            <a:r>
              <a:rPr lang="en-US" sz="1700" u="sng" dirty="0">
                <a:solidFill>
                  <a:schemeClr val="accent3">
                    <a:lumMod val="25000"/>
                  </a:schemeClr>
                </a:solidFill>
              </a:rPr>
              <a:t>Later flight </a:t>
            </a:r>
            <a:r>
              <a:rPr lang="en-US" sz="1700" dirty="0">
                <a:solidFill>
                  <a:schemeClr val="accent3">
                    <a:lumMod val="25000"/>
                  </a:schemeClr>
                </a:solidFill>
              </a:rPr>
              <a:t>numbers tend to show </a:t>
            </a:r>
            <a:r>
              <a:rPr lang="en-US" sz="1700" b="1" u="sng" dirty="0">
                <a:solidFill>
                  <a:schemeClr val="accent3">
                    <a:lumMod val="25000"/>
                  </a:schemeClr>
                </a:solidFill>
              </a:rPr>
              <a:t>higher success rates across all orbit types.</a:t>
            </a:r>
          </a:p>
          <a:p>
            <a:pPr marL="0" indent="0">
              <a:lnSpc>
                <a:spcPct val="100000"/>
              </a:lnSpc>
              <a:spcBef>
                <a:spcPts val="1400"/>
              </a:spcBef>
              <a:buNone/>
            </a:pPr>
            <a:r>
              <a:rPr lang="en-US" sz="1700" b="1" dirty="0">
                <a:solidFill>
                  <a:srgbClr val="0948CB"/>
                </a:solidFill>
              </a:rPr>
              <a:t>Orbit Types: </a:t>
            </a:r>
            <a:r>
              <a:rPr lang="en-US" sz="1700" dirty="0">
                <a:solidFill>
                  <a:schemeClr val="accent3">
                    <a:lumMod val="25000"/>
                  </a:schemeClr>
                </a:solidFill>
              </a:rPr>
              <a:t>Some orbits like LEO, ISS, and SSO have higher success rates, while GTO and HEO show more variability, indicating challenges in landing these types of missions.</a:t>
            </a:r>
          </a:p>
          <a:p>
            <a:pPr marL="0" indent="0">
              <a:lnSpc>
                <a:spcPct val="100000"/>
              </a:lnSpc>
              <a:spcBef>
                <a:spcPts val="1400"/>
              </a:spcBef>
              <a:buNone/>
            </a:pPr>
            <a:r>
              <a:rPr lang="en-US" sz="1700" b="1" dirty="0">
                <a:solidFill>
                  <a:srgbClr val="0948CB"/>
                </a:solidFill>
              </a:rPr>
              <a:t>Improvements in Success: </a:t>
            </a:r>
            <a:r>
              <a:rPr lang="en-US" sz="1700" dirty="0">
                <a:solidFill>
                  <a:schemeClr val="accent3">
                    <a:lumMod val="25000"/>
                  </a:schemeClr>
                </a:solidFill>
              </a:rPr>
              <a:t>The pattern suggests that as SpaceX gained more experience, the success rate improved, particularly for missions to geostationary orbits and other challenging destinations.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04D685F-3366-3FDB-F6D7-A9BCBA88E409}"/>
              </a:ext>
            </a:extLst>
          </p:cNvPr>
          <p:cNvPicPr>
            <a:picLocks noChangeAspect="1"/>
          </p:cNvPicPr>
          <p:nvPr/>
        </p:nvPicPr>
        <p:blipFill>
          <a:blip r:embed="rId3"/>
          <a:stretch>
            <a:fillRect/>
          </a:stretch>
        </p:blipFill>
        <p:spPr>
          <a:xfrm>
            <a:off x="5719935" y="1584607"/>
            <a:ext cx="5738037" cy="420324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5294" y="1790461"/>
            <a:ext cx="4445084" cy="3811588"/>
          </a:xfrm>
          <a:prstGeom prst="rect">
            <a:avLst/>
          </a:prstGeom>
        </p:spPr>
        <p:txBody>
          <a:bodyPr>
            <a:noAutofit/>
          </a:bodyPr>
          <a:lstStyle/>
          <a:p>
            <a:pPr marL="0" indent="0">
              <a:lnSpc>
                <a:spcPct val="100000"/>
              </a:lnSpc>
              <a:spcBef>
                <a:spcPts val="1400"/>
              </a:spcBef>
              <a:buNone/>
            </a:pPr>
            <a:r>
              <a:rPr lang="en-US" sz="1700" b="1" dirty="0">
                <a:solidFill>
                  <a:srgbClr val="0948CB"/>
                </a:solidFill>
              </a:rPr>
              <a:t>Mass vs. Orbit Type: </a:t>
            </a:r>
            <a:r>
              <a:rPr lang="en-US" sz="1700" dirty="0">
                <a:solidFill>
                  <a:schemeClr val="accent3">
                    <a:lumMod val="25000"/>
                  </a:schemeClr>
                </a:solidFill>
              </a:rPr>
              <a:t>Larger payloads are generally associated with missions to GEO, GTO, and SSO orbits, whereas LEO and ISS missions tend to have smaller payloads.</a:t>
            </a:r>
          </a:p>
          <a:p>
            <a:pPr marL="0" indent="0">
              <a:lnSpc>
                <a:spcPct val="100000"/>
              </a:lnSpc>
              <a:spcBef>
                <a:spcPts val="1400"/>
              </a:spcBef>
              <a:buNone/>
            </a:pPr>
            <a:r>
              <a:rPr lang="en-US" sz="1700" b="1" dirty="0">
                <a:solidFill>
                  <a:srgbClr val="0948CB"/>
                </a:solidFill>
              </a:rPr>
              <a:t>Landing Success and Payload: </a:t>
            </a:r>
            <a:r>
              <a:rPr lang="en-US" sz="1700" dirty="0">
                <a:solidFill>
                  <a:schemeClr val="accent3">
                    <a:lumMod val="25000"/>
                  </a:schemeClr>
                </a:solidFill>
              </a:rPr>
              <a:t>Missions with </a:t>
            </a:r>
            <a:r>
              <a:rPr lang="en-US" sz="1700" u="sng" dirty="0">
                <a:solidFill>
                  <a:schemeClr val="accent3">
                    <a:lumMod val="25000"/>
                  </a:schemeClr>
                </a:solidFill>
              </a:rPr>
              <a:t>larger payloads</a:t>
            </a:r>
            <a:r>
              <a:rPr lang="en-US" sz="1700" dirty="0">
                <a:solidFill>
                  <a:schemeClr val="accent3">
                    <a:lumMod val="25000"/>
                  </a:schemeClr>
                </a:solidFill>
              </a:rPr>
              <a:t>, particularly those to GEO, GTO, and SSO, </a:t>
            </a:r>
            <a:r>
              <a:rPr lang="en-US" sz="1700" b="1" u="sng" dirty="0">
                <a:solidFill>
                  <a:schemeClr val="accent3">
                    <a:lumMod val="25000"/>
                  </a:schemeClr>
                </a:solidFill>
              </a:rPr>
              <a:t>show a higher success rate </a:t>
            </a:r>
            <a:r>
              <a:rPr lang="en-US" sz="1700" dirty="0">
                <a:solidFill>
                  <a:schemeClr val="accent3">
                    <a:lumMod val="25000"/>
                  </a:schemeClr>
                </a:solidFill>
              </a:rPr>
              <a:t>(green points). Smaller payloads, particularly for PO, MEO, and SSO orbits, have a more mixed success/failure pattern.</a:t>
            </a:r>
          </a:p>
          <a:p>
            <a:pPr marL="0" indent="0">
              <a:lnSpc>
                <a:spcPct val="100000"/>
              </a:lnSpc>
              <a:spcBef>
                <a:spcPts val="1400"/>
              </a:spcBef>
              <a:buNone/>
            </a:pPr>
            <a:r>
              <a:rPr lang="en-US" sz="1700" b="1" dirty="0">
                <a:solidFill>
                  <a:srgbClr val="0948CB"/>
                </a:solidFill>
              </a:rPr>
              <a:t>Overall Success: </a:t>
            </a:r>
            <a:r>
              <a:rPr lang="en-US" sz="1700" dirty="0">
                <a:solidFill>
                  <a:schemeClr val="accent3">
                    <a:lumMod val="25000"/>
                  </a:schemeClr>
                </a:solidFill>
              </a:rPr>
              <a:t>The graph suggests that </a:t>
            </a:r>
            <a:r>
              <a:rPr lang="en-US" sz="1700" b="1" u="sng" dirty="0">
                <a:solidFill>
                  <a:schemeClr val="accent3">
                    <a:lumMod val="25000"/>
                  </a:schemeClr>
                </a:solidFill>
              </a:rPr>
              <a:t>as payload mass increases, the success rate improves in some orbit types</a:t>
            </a:r>
            <a:r>
              <a:rPr lang="en-US" sz="1700" dirty="0">
                <a:solidFill>
                  <a:schemeClr val="accent3">
                    <a:lumMod val="25000"/>
                  </a:schemeClr>
                </a:solidFill>
              </a:rPr>
              <a:t>, particularly for GEO and GTO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E877F00-8928-E3A8-6821-10E8FEB038CC}"/>
              </a:ext>
            </a:extLst>
          </p:cNvPr>
          <p:cNvPicPr>
            <a:picLocks noChangeAspect="1"/>
          </p:cNvPicPr>
          <p:nvPr/>
        </p:nvPicPr>
        <p:blipFill>
          <a:blip r:embed="rId3"/>
          <a:stretch>
            <a:fillRect/>
          </a:stretch>
        </p:blipFill>
        <p:spPr>
          <a:xfrm>
            <a:off x="5637761" y="1654151"/>
            <a:ext cx="5768945" cy="408420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18065"/>
            <a:ext cx="3932238" cy="3811588"/>
          </a:xfrm>
          <a:prstGeom prst="rect">
            <a:avLst/>
          </a:prstGeom>
        </p:spPr>
        <p:txBody>
          <a:bodyPr>
            <a:normAutofit fontScale="77500" lnSpcReduction="20000"/>
          </a:bodyPr>
          <a:lstStyle/>
          <a:p>
            <a:pPr marL="0" indent="0">
              <a:lnSpc>
                <a:spcPct val="100000"/>
              </a:lnSpc>
              <a:spcBef>
                <a:spcPts val="1400"/>
              </a:spcBef>
              <a:buNone/>
            </a:pPr>
            <a:r>
              <a:rPr lang="en-US" sz="2200" b="1" dirty="0">
                <a:solidFill>
                  <a:srgbClr val="0948CB"/>
                </a:solidFill>
              </a:rPr>
              <a:t>Early Years (2010-2013): </a:t>
            </a:r>
            <a:r>
              <a:rPr lang="en-US" sz="2200" dirty="0">
                <a:solidFill>
                  <a:schemeClr val="accent3">
                    <a:lumMod val="25000"/>
                  </a:schemeClr>
                </a:solidFill>
              </a:rPr>
              <a:t>Low success rates, possibly due to early-stage testing and technological challenges.</a:t>
            </a:r>
          </a:p>
          <a:p>
            <a:pPr marL="0" indent="0">
              <a:lnSpc>
                <a:spcPct val="100000"/>
              </a:lnSpc>
              <a:spcBef>
                <a:spcPts val="1400"/>
              </a:spcBef>
              <a:buNone/>
            </a:pPr>
            <a:r>
              <a:rPr lang="en-US" sz="2200" b="1" dirty="0">
                <a:solidFill>
                  <a:srgbClr val="0948CB"/>
                </a:solidFill>
              </a:rPr>
              <a:t>Improvement (2014-2017): </a:t>
            </a:r>
            <a:r>
              <a:rPr lang="en-US" sz="2200" dirty="0">
                <a:solidFill>
                  <a:schemeClr val="accent3">
                    <a:lumMod val="25000"/>
                  </a:schemeClr>
                </a:solidFill>
              </a:rPr>
              <a:t>Rapid improvement in launch success rates, indicating growing expertise and refinement of SpaceX's technology.</a:t>
            </a:r>
          </a:p>
          <a:p>
            <a:pPr marL="0" indent="0">
              <a:lnSpc>
                <a:spcPct val="100000"/>
              </a:lnSpc>
              <a:spcBef>
                <a:spcPts val="1400"/>
              </a:spcBef>
              <a:buNone/>
            </a:pPr>
            <a:r>
              <a:rPr lang="en-US" sz="2200" b="1" dirty="0">
                <a:solidFill>
                  <a:srgbClr val="0948CB"/>
                </a:solidFill>
              </a:rPr>
              <a:t>Peak Success (2018): </a:t>
            </a:r>
            <a:r>
              <a:rPr lang="en-US" sz="2200" dirty="0">
                <a:solidFill>
                  <a:schemeClr val="accent3">
                    <a:lumMod val="25000"/>
                  </a:schemeClr>
                </a:solidFill>
              </a:rPr>
              <a:t>The success rate peaks, reflecting near-perfect mission success.</a:t>
            </a:r>
          </a:p>
          <a:p>
            <a:pPr marL="0" indent="0">
              <a:lnSpc>
                <a:spcPct val="100000"/>
              </a:lnSpc>
              <a:spcBef>
                <a:spcPts val="1400"/>
              </a:spcBef>
              <a:buNone/>
            </a:pPr>
            <a:r>
              <a:rPr lang="en-US" sz="2200" b="1" dirty="0">
                <a:solidFill>
                  <a:srgbClr val="0948CB"/>
                </a:solidFill>
              </a:rPr>
              <a:t>Slight Decline (2019-2020): </a:t>
            </a:r>
            <a:r>
              <a:rPr lang="en-US" sz="2200" dirty="0">
                <a:solidFill>
                  <a:schemeClr val="accent3">
                    <a:lumMod val="25000"/>
                  </a:schemeClr>
                </a:solidFill>
              </a:rPr>
              <a:t>A minor dip in success rate but still relatively high, showing SpaceX's continued dominance in the space industry.</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D2F0D54-B5F0-6C92-D74A-31540345AB46}"/>
              </a:ext>
            </a:extLst>
          </p:cNvPr>
          <p:cNvPicPr>
            <a:picLocks noChangeAspect="1"/>
          </p:cNvPicPr>
          <p:nvPr/>
        </p:nvPicPr>
        <p:blipFill>
          <a:blip r:embed="rId3"/>
          <a:stretch>
            <a:fillRect/>
          </a:stretch>
        </p:blipFill>
        <p:spPr>
          <a:xfrm>
            <a:off x="5232402" y="1523206"/>
            <a:ext cx="6317293"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code below retrieves the unique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in the dataset. This query retrieves a list of unique launch sites from the SPACEXTABLE. It returns each distinct launch site (without any duplicates) present in the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4EEFE03D-EB59-17DA-FC28-D19014820640}"/>
              </a:ext>
            </a:extLst>
          </p:cNvPr>
          <p:cNvPicPr>
            <a:picLocks noChangeAspect="1"/>
          </p:cNvPicPr>
          <p:nvPr/>
        </p:nvPicPr>
        <p:blipFill>
          <a:blip r:embed="rId3"/>
          <a:stretch>
            <a:fillRect/>
          </a:stretch>
        </p:blipFill>
        <p:spPr>
          <a:xfrm>
            <a:off x="3532722" y="3446509"/>
            <a:ext cx="4220164" cy="259116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2" y="1547446"/>
            <a:ext cx="9953607" cy="4401178"/>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1800" b="1" dirty="0">
                <a:solidFill>
                  <a:srgbClr val="0B49CB"/>
                </a:solidFill>
                <a:latin typeface="+mn-lt"/>
              </a:rPr>
              <a:t>Data Collection: </a:t>
            </a:r>
            <a:r>
              <a:rPr lang="en-US" sz="1800" dirty="0">
                <a:solidFill>
                  <a:schemeClr val="accent3">
                    <a:lumMod val="25000"/>
                  </a:schemeClr>
                </a:solidFill>
                <a:latin typeface="+mn-lt"/>
              </a:rPr>
              <a:t>The notebooks use multiple methods to gather data, including web scraping, API collection, and SQL queries, as well as historical data on SpaceX launches.</a:t>
            </a:r>
            <a:br>
              <a:rPr lang="en-US" sz="1800" dirty="0">
                <a:solidFill>
                  <a:schemeClr val="accent3">
                    <a:lumMod val="25000"/>
                  </a:schemeClr>
                </a:solidFill>
                <a:latin typeface="+mn-lt"/>
              </a:rPr>
            </a:br>
            <a:br>
              <a:rPr lang="en-US" sz="1800" dirty="0">
                <a:solidFill>
                  <a:schemeClr val="accent3">
                    <a:lumMod val="25000"/>
                  </a:schemeClr>
                </a:solidFill>
                <a:latin typeface="+mn-lt"/>
              </a:rPr>
            </a:br>
            <a:r>
              <a:rPr lang="en-US" sz="1800" b="1" dirty="0">
                <a:solidFill>
                  <a:srgbClr val="0B49CB"/>
                </a:solidFill>
                <a:latin typeface="+mn-lt"/>
              </a:rPr>
              <a:t>Data Wrangling: </a:t>
            </a:r>
            <a:r>
              <a:rPr lang="en-US" sz="1800" dirty="0">
                <a:solidFill>
                  <a:schemeClr val="accent3">
                    <a:lumMod val="25000"/>
                  </a:schemeClr>
                </a:solidFill>
                <a:latin typeface="+mn-lt"/>
              </a:rPr>
              <a:t>The focus is on cleaning and transforming the raw data into a usable format for modeling, such as converting outcomes into binary labels for prediction and preparing data for machine learning.</a:t>
            </a:r>
            <a:br>
              <a:rPr lang="en-US" sz="1800" dirty="0">
                <a:solidFill>
                  <a:schemeClr val="accent3">
                    <a:lumMod val="25000"/>
                  </a:schemeClr>
                </a:solidFill>
                <a:latin typeface="+mn-lt"/>
              </a:rPr>
            </a:br>
            <a:br>
              <a:rPr lang="en-US" sz="1800" dirty="0">
                <a:solidFill>
                  <a:schemeClr val="accent3">
                    <a:lumMod val="25000"/>
                  </a:schemeClr>
                </a:solidFill>
                <a:latin typeface="+mn-lt"/>
              </a:rPr>
            </a:br>
            <a:r>
              <a:rPr lang="en-US" sz="1800" b="1" dirty="0">
                <a:solidFill>
                  <a:srgbClr val="0B49CB"/>
                </a:solidFill>
                <a:latin typeface="+mn-lt"/>
              </a:rPr>
              <a:t>Exploratory Data Analysis (EDA): </a:t>
            </a:r>
            <a:r>
              <a:rPr lang="en-US" sz="1800" dirty="0">
                <a:solidFill>
                  <a:schemeClr val="accent3">
                    <a:lumMod val="25000"/>
                  </a:schemeClr>
                </a:solidFill>
                <a:latin typeface="+mn-lt"/>
              </a:rPr>
              <a:t>Several notebooks involve in-depth analysis of the data using various visualization techniques, including interactive maps with Folium and other visualization tools like matplotlib and seaborn.</a:t>
            </a:r>
            <a:br>
              <a:rPr lang="en-US" sz="1800" dirty="0">
                <a:solidFill>
                  <a:schemeClr val="accent3">
                    <a:lumMod val="25000"/>
                  </a:schemeClr>
                </a:solidFill>
                <a:latin typeface="+mn-lt"/>
              </a:rPr>
            </a:br>
            <a:br>
              <a:rPr lang="en-US" sz="1800" dirty="0">
                <a:solidFill>
                  <a:schemeClr val="accent3">
                    <a:lumMod val="25000"/>
                  </a:schemeClr>
                </a:solidFill>
                <a:latin typeface="+mn-lt"/>
              </a:rPr>
            </a:br>
            <a:r>
              <a:rPr lang="en-US" sz="1800" b="1" dirty="0">
                <a:solidFill>
                  <a:srgbClr val="0B49CB"/>
                </a:solidFill>
                <a:latin typeface="+mn-lt"/>
              </a:rPr>
              <a:t>Model Building: </a:t>
            </a:r>
            <a:r>
              <a:rPr lang="en-US" sz="1800" dirty="0">
                <a:solidFill>
                  <a:schemeClr val="accent3">
                    <a:lumMod val="25000"/>
                  </a:schemeClr>
                </a:solidFill>
                <a:latin typeface="+mn-lt"/>
              </a:rPr>
              <a:t>Machine learning models (e.g., classification models for predicting landing success) are built using the prepared data. The models are evaluated based on performance metrics like accuracy, precision, and recall.</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1800" b="1" dirty="0">
                <a:solidFill>
                  <a:srgbClr val="0B49CB"/>
                </a:solidFill>
                <a:latin typeface="+mn-lt"/>
              </a:rPr>
              <a:t>Prediction Accuracy: </a:t>
            </a:r>
            <a:r>
              <a:rPr lang="en-US" sz="1800" dirty="0">
                <a:solidFill>
                  <a:schemeClr val="accent3">
                    <a:lumMod val="25000"/>
                  </a:schemeClr>
                </a:solidFill>
                <a:latin typeface="+mn-lt"/>
              </a:rPr>
              <a:t>The notebooks aim to predict Falcon 9 landing success using classification models, with performance metrics evaluated using methods like cross-validation and hyperparameter tuning.</a:t>
            </a:r>
            <a:br>
              <a:rPr lang="en-US" sz="1800" dirty="0">
                <a:solidFill>
                  <a:schemeClr val="accent3">
                    <a:lumMod val="25000"/>
                  </a:schemeClr>
                </a:solidFill>
                <a:latin typeface="+mn-lt"/>
              </a:rPr>
            </a:br>
            <a:br>
              <a:rPr lang="en-US" sz="1800" b="1" dirty="0">
                <a:solidFill>
                  <a:schemeClr val="accent3">
                    <a:lumMod val="25000"/>
                  </a:schemeClr>
                </a:solidFill>
                <a:latin typeface="+mn-lt"/>
              </a:rPr>
            </a:br>
            <a:r>
              <a:rPr lang="en-US" sz="1800" b="1" dirty="0">
                <a:solidFill>
                  <a:srgbClr val="0B49CB"/>
                </a:solidFill>
                <a:latin typeface="+mn-lt"/>
              </a:rPr>
              <a:t>Visual Insights: </a:t>
            </a:r>
            <a:r>
              <a:rPr lang="en-US" sz="1800" dirty="0">
                <a:solidFill>
                  <a:schemeClr val="accent3">
                    <a:lumMod val="25000"/>
                  </a:schemeClr>
                </a:solidFill>
                <a:latin typeface="+mn-lt"/>
              </a:rPr>
              <a:t>Interactive visualizations, such as maps and charts, are used to explore the data and derive actionable insights. This helps in understanding patterns in launch site locations, payloads, and other variables affecting landing success.</a:t>
            </a:r>
            <a:br>
              <a:rPr lang="en-US" sz="1800" dirty="0">
                <a:solidFill>
                  <a:schemeClr val="accent3">
                    <a:lumMod val="25000"/>
                  </a:schemeClr>
                </a:solidFill>
                <a:latin typeface="+mn-lt"/>
              </a:rPr>
            </a:br>
            <a:br>
              <a:rPr lang="en-US" sz="1800" dirty="0">
                <a:solidFill>
                  <a:schemeClr val="accent3">
                    <a:lumMod val="25000"/>
                  </a:schemeClr>
                </a:solidFill>
                <a:latin typeface="+mn-lt"/>
              </a:rPr>
            </a:br>
            <a:r>
              <a:rPr lang="en-US" sz="1800" b="1" dirty="0">
                <a:solidFill>
                  <a:srgbClr val="0B49CB"/>
                </a:solidFill>
                <a:latin typeface="+mn-lt"/>
              </a:rPr>
              <a:t>Data Patterns: </a:t>
            </a:r>
            <a:r>
              <a:rPr lang="en-US" sz="1800" dirty="0">
                <a:solidFill>
                  <a:schemeClr val="accent3">
                    <a:lumMod val="25000"/>
                  </a:schemeClr>
                </a:solidFill>
                <a:latin typeface="+mn-lt"/>
              </a:rPr>
              <a:t>The analysis shows correlations between various factors (e.g., launch site, payload, weather) and the success of rocket landings, which can guide future predictions.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code below filters the dataset for rows where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starts with CCA and then display the first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5C180783-F000-7C27-261C-AAC437E86F7A}"/>
              </a:ext>
            </a:extLst>
          </p:cNvPr>
          <p:cNvPicPr>
            <a:picLocks noChangeAspect="1"/>
          </p:cNvPicPr>
          <p:nvPr/>
        </p:nvPicPr>
        <p:blipFill>
          <a:blip r:embed="rId3"/>
          <a:stretch>
            <a:fillRect/>
          </a:stretch>
        </p:blipFill>
        <p:spPr>
          <a:xfrm>
            <a:off x="770010" y="2808282"/>
            <a:ext cx="10515601" cy="23860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code below sums up the payload mass for all the records in the "PAYLOAD_MASS__KG_" column. The result returns the payload carried by the boosters launched by NASA under the column name </a:t>
            </a:r>
            <a:r>
              <a:rPr lang="en-US" sz="2200" dirty="0" err="1">
                <a:solidFill>
                  <a:schemeClr val="accent3">
                    <a:lumMod val="25000"/>
                  </a:schemeClr>
                </a:solidFill>
                <a:latin typeface="Abadi" panose="020B0604020104020204" pitchFamily="34" charset="0"/>
              </a:rPr>
              <a:t>Total_Payload_Mass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2DB535F0-5B6E-3333-C1D6-EEEE27B80345}"/>
              </a:ext>
            </a:extLst>
          </p:cNvPr>
          <p:cNvPicPr>
            <a:picLocks noChangeAspect="1"/>
          </p:cNvPicPr>
          <p:nvPr/>
        </p:nvPicPr>
        <p:blipFill>
          <a:blip r:embed="rId3"/>
          <a:stretch>
            <a:fillRect/>
          </a:stretch>
        </p:blipFill>
        <p:spPr>
          <a:xfrm>
            <a:off x="770010" y="3229661"/>
            <a:ext cx="10950521" cy="205798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code below calculates the average payload mass (in kilograms) for launches where the booster version is 'F9 v1.1’. It filters the records in the SPACEXTABLE table to only include those launches where the Booster Version is 'F9 v1.1'.The result returns the average payload mass for F9 v1.1 launches under the column name </a:t>
            </a:r>
            <a:r>
              <a:rPr lang="en-US" sz="2200" dirty="0" err="1">
                <a:solidFill>
                  <a:schemeClr val="accent3">
                    <a:lumMod val="25000"/>
                  </a:schemeClr>
                </a:solidFill>
                <a:latin typeface="Abadi" panose="020B0604020104020204" pitchFamily="34" charset="0"/>
              </a:rPr>
              <a:t>Average_Payload_Mass</a:t>
            </a:r>
            <a:r>
              <a:rPr lang="en-US" sz="2200" dirty="0">
                <a:solidFill>
                  <a:schemeClr val="accent3">
                    <a:lumMod val="25000"/>
                  </a:schemeClr>
                </a:solidFill>
                <a:latin typeface="Abadi" panose="020B0604020104020204" pitchFamily="34" charset="0"/>
              </a:rPr>
              <a: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CA9B3CD-628C-42A4-EE52-C4D9B4136A7C}"/>
              </a:ext>
            </a:extLst>
          </p:cNvPr>
          <p:cNvPicPr>
            <a:picLocks noChangeAspect="1"/>
          </p:cNvPicPr>
          <p:nvPr/>
        </p:nvPicPr>
        <p:blipFill>
          <a:blip r:embed="rId3"/>
          <a:stretch>
            <a:fillRect/>
          </a:stretch>
        </p:blipFill>
        <p:spPr>
          <a:xfrm>
            <a:off x="357606" y="3663924"/>
            <a:ext cx="11476788" cy="236164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code below finds the earliest date of a successful landing on the ground. It does so by filtering the SPACEXTABLE for launches where the landing outcome indicates both a successful landing and a ground-based landing, as well as using the MIN(Date) function to ensure that only the earliest date that matches the conditions is returned.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E45A868-D01B-8851-AE0A-0C004B3F680A}"/>
              </a:ext>
            </a:extLst>
          </p:cNvPr>
          <p:cNvPicPr>
            <a:picLocks noChangeAspect="1"/>
          </p:cNvPicPr>
          <p:nvPr/>
        </p:nvPicPr>
        <p:blipFill>
          <a:blip r:embed="rId3"/>
          <a:stretch>
            <a:fillRect/>
          </a:stretch>
        </p:blipFill>
        <p:spPr>
          <a:xfrm>
            <a:off x="894297" y="3796291"/>
            <a:ext cx="9840698" cy="21053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code below lists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125DB431-13AF-25B4-B534-38D6CEE0A58B}"/>
              </a:ext>
            </a:extLst>
          </p:cNvPr>
          <p:cNvPicPr>
            <a:picLocks noChangeAspect="1"/>
          </p:cNvPicPr>
          <p:nvPr/>
        </p:nvPicPr>
        <p:blipFill>
          <a:blip r:embed="rId3"/>
          <a:stretch>
            <a:fillRect/>
          </a:stretch>
        </p:blipFill>
        <p:spPr>
          <a:xfrm>
            <a:off x="770010" y="2854988"/>
            <a:ext cx="10080459" cy="246489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751748"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code produces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D3B30E7-7CCE-5FC2-78D6-9F7F69921C40}"/>
              </a:ext>
            </a:extLst>
          </p:cNvPr>
          <p:cNvPicPr>
            <a:picLocks noChangeAspect="1"/>
          </p:cNvPicPr>
          <p:nvPr/>
        </p:nvPicPr>
        <p:blipFill>
          <a:blip r:embed="rId3"/>
          <a:stretch>
            <a:fillRect/>
          </a:stretch>
        </p:blipFill>
        <p:spPr>
          <a:xfrm>
            <a:off x="4744033" y="1575377"/>
            <a:ext cx="6677957" cy="431542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019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code 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D08D44-D193-1E78-631F-083DE66F5558}"/>
              </a:ext>
            </a:extLst>
          </p:cNvPr>
          <p:cNvPicPr>
            <a:picLocks noChangeAspect="1"/>
          </p:cNvPicPr>
          <p:nvPr/>
        </p:nvPicPr>
        <p:blipFill>
          <a:blip r:embed="rId3"/>
          <a:stretch>
            <a:fillRect/>
          </a:stretch>
        </p:blipFill>
        <p:spPr>
          <a:xfrm>
            <a:off x="4765686" y="1831360"/>
            <a:ext cx="6692286" cy="38252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a:t>
            </a:r>
            <a:r>
              <a:rPr lang="en-US" sz="2200" dirty="0" err="1">
                <a:solidFill>
                  <a:schemeClr val="accent3">
                    <a:lumMod val="25000"/>
                  </a:schemeClr>
                </a:solidFill>
                <a:latin typeface="Abadi"/>
              </a:rPr>
              <a:t>coide</a:t>
            </a:r>
            <a:r>
              <a:rPr lang="en-US" sz="2200" dirty="0">
                <a:solidFill>
                  <a:schemeClr val="accent3">
                    <a:lumMod val="25000"/>
                  </a:schemeClr>
                </a:solidFill>
                <a:latin typeface="Abadi"/>
              </a:rPr>
              <a:t> below lists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1F5308A-EDAE-7F57-51DB-5D14BCC5AB35}"/>
              </a:ext>
            </a:extLst>
          </p:cNvPr>
          <p:cNvPicPr>
            <a:picLocks noChangeAspect="1"/>
          </p:cNvPicPr>
          <p:nvPr/>
        </p:nvPicPr>
        <p:blipFill>
          <a:blip r:embed="rId3"/>
          <a:stretch>
            <a:fillRect/>
          </a:stretch>
        </p:blipFill>
        <p:spPr>
          <a:xfrm>
            <a:off x="828687" y="3174222"/>
            <a:ext cx="10398247" cy="18032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code below ranks the count of landing outcomes (such as Failure (drone ship) or Success (ground pad)) between the date 2010-06-04 and 2017-03-20,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126A739-6F93-ECB0-DB6B-E6278724355A}"/>
              </a:ext>
            </a:extLst>
          </p:cNvPr>
          <p:cNvPicPr>
            <a:picLocks noChangeAspect="1"/>
          </p:cNvPicPr>
          <p:nvPr/>
        </p:nvPicPr>
        <p:blipFill>
          <a:blip r:embed="rId3"/>
          <a:stretch>
            <a:fillRect/>
          </a:stretch>
        </p:blipFill>
        <p:spPr>
          <a:xfrm>
            <a:off x="770011" y="3087067"/>
            <a:ext cx="10106967" cy="305175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Part 1</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37250"/>
            <a:ext cx="10499275" cy="448832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600" dirty="0">
                <a:solidFill>
                  <a:schemeClr val="accent3">
                    <a:lumMod val="25000"/>
                  </a:schemeClr>
                </a:solidFill>
                <a:latin typeface="Abadi" panose="020B0604020104020204" pitchFamily="34" charset="0"/>
              </a:rPr>
              <a:t>Project background and context</a:t>
            </a:r>
            <a:br>
              <a:rPr lang="en-US" sz="2600" dirty="0">
                <a:solidFill>
                  <a:schemeClr val="accent3">
                    <a:lumMod val="25000"/>
                  </a:schemeClr>
                </a:solidFill>
                <a:latin typeface="Abadi" panose="020B0604020104020204" pitchFamily="34" charset="0"/>
              </a:rPr>
            </a:br>
            <a:endParaRPr lang="en-US" sz="2600" dirty="0">
              <a:solidFill>
                <a:schemeClr val="accent3">
                  <a:lumMod val="25000"/>
                </a:schemeClr>
              </a:solidFill>
              <a:latin typeface="Abadi" panose="020B0604020104020204" pitchFamily="34" charset="0"/>
            </a:endParaRPr>
          </a:p>
          <a:p>
            <a:pPr marL="0" indent="0">
              <a:buNone/>
            </a:pPr>
            <a:r>
              <a:rPr lang="en-US" sz="1700" dirty="0">
                <a:solidFill>
                  <a:srgbClr val="121619"/>
                </a:solidFill>
                <a:latin typeface="+mn-lt"/>
              </a:rPr>
              <a:t>The project revolves around predicting the </a:t>
            </a:r>
            <a:r>
              <a:rPr lang="en-US" sz="1700" b="1" dirty="0">
                <a:solidFill>
                  <a:srgbClr val="0B49CB"/>
                </a:solidFill>
                <a:latin typeface="+mn-lt"/>
              </a:rPr>
              <a:t>success of Falcon 9 rocket landings</a:t>
            </a:r>
            <a:r>
              <a:rPr lang="en-US" sz="1700" dirty="0">
                <a:solidFill>
                  <a:srgbClr val="121619"/>
                </a:solidFill>
                <a:latin typeface="+mn-lt"/>
              </a:rPr>
              <a:t>, which is a crucial aspect of SpaceX’s reusability model. SpaceX’s Falcon 9 rocket launches have garnered significant attention because they can reuse the first stage of the rocket, a feature that drastically reduces the cost of space missions. The typical cost for a Falcon 9 launch is about </a:t>
            </a:r>
            <a:r>
              <a:rPr lang="en-US" sz="1700" b="1" dirty="0">
                <a:solidFill>
                  <a:srgbClr val="121619"/>
                </a:solidFill>
                <a:latin typeface="+mn-lt"/>
              </a:rPr>
              <a:t>$62 million</a:t>
            </a:r>
            <a:r>
              <a:rPr lang="en-US" sz="1700" dirty="0">
                <a:solidFill>
                  <a:srgbClr val="121619"/>
                </a:solidFill>
                <a:latin typeface="+mn-lt"/>
              </a:rPr>
              <a:t>, while other providers charge upwards of </a:t>
            </a:r>
            <a:r>
              <a:rPr lang="en-US" sz="1700" b="1" dirty="0">
                <a:solidFill>
                  <a:srgbClr val="121619"/>
                </a:solidFill>
                <a:latin typeface="+mn-lt"/>
              </a:rPr>
              <a:t>$165 million</a:t>
            </a:r>
            <a:r>
              <a:rPr lang="en-US" sz="1700" dirty="0">
                <a:solidFill>
                  <a:srgbClr val="121619"/>
                </a:solidFill>
                <a:latin typeface="+mn-lt"/>
              </a:rPr>
              <a:t> for similar missions. This significant cost reduction is due to SpaceX's ability to land and reuse the first stage, an innovation that distinguishes them from traditional space launch providers.</a:t>
            </a:r>
          </a:p>
          <a:p>
            <a:pPr marL="0" indent="0">
              <a:buNone/>
            </a:pPr>
            <a:r>
              <a:rPr lang="en-US" sz="1700" dirty="0">
                <a:solidFill>
                  <a:srgbClr val="121619"/>
                </a:solidFill>
                <a:latin typeface="+mn-lt"/>
              </a:rPr>
              <a:t>In this project, the aim is to </a:t>
            </a:r>
            <a:r>
              <a:rPr lang="en-US" sz="1700" u="sng" dirty="0">
                <a:solidFill>
                  <a:srgbClr val="0B49CB"/>
                </a:solidFill>
                <a:latin typeface="+mn-lt"/>
              </a:rPr>
              <a:t>predict the outcome of the first-stage landing based on historical launch data</a:t>
            </a:r>
            <a:r>
              <a:rPr lang="en-US" sz="1700" dirty="0">
                <a:solidFill>
                  <a:srgbClr val="121619"/>
                </a:solidFill>
                <a:latin typeface="+mn-lt"/>
              </a:rPr>
              <a:t>. Successful landing predictions allow SpaceX to optimize its resources and improve its operational costs. Additionally, being able to predict the success of the landing provides valuable insights for competitors bidding against SpaceX for launch services.</a:t>
            </a:r>
          </a:p>
          <a:p>
            <a:pPr marL="0" indent="0">
              <a:buNone/>
            </a:pPr>
            <a:r>
              <a:rPr lang="en-US" sz="1700" dirty="0">
                <a:solidFill>
                  <a:srgbClr val="121619"/>
                </a:solidFill>
                <a:latin typeface="+mn-lt"/>
              </a:rPr>
              <a:t>The context of this project involves the use of </a:t>
            </a:r>
            <a:r>
              <a:rPr lang="en-US" sz="1700" b="1" dirty="0">
                <a:solidFill>
                  <a:srgbClr val="121619"/>
                </a:solidFill>
                <a:latin typeface="+mn-lt"/>
              </a:rPr>
              <a:t>machine learning</a:t>
            </a:r>
            <a:r>
              <a:rPr lang="en-US" sz="1700" dirty="0">
                <a:solidFill>
                  <a:srgbClr val="121619"/>
                </a:solidFill>
                <a:latin typeface="+mn-lt"/>
              </a:rPr>
              <a:t> and </a:t>
            </a:r>
            <a:r>
              <a:rPr lang="en-US" sz="1700" b="1" dirty="0">
                <a:solidFill>
                  <a:srgbClr val="121619"/>
                </a:solidFill>
                <a:latin typeface="+mn-lt"/>
              </a:rPr>
              <a:t>predictive analytics</a:t>
            </a:r>
            <a:r>
              <a:rPr lang="en-US" sz="1700" dirty="0">
                <a:solidFill>
                  <a:srgbClr val="121619"/>
                </a:solidFill>
                <a:latin typeface="+mn-lt"/>
              </a:rPr>
              <a:t> to build a model that can predict the success or failure of the Falcon 9 first stage landing, using various historical data points. These data points include:</a:t>
            </a:r>
            <a:br>
              <a:rPr lang="en-US" sz="1700" dirty="0">
                <a:solidFill>
                  <a:srgbClr val="121619"/>
                </a:solidFill>
                <a:latin typeface="+mn-lt"/>
              </a:rPr>
            </a:br>
            <a:endParaRPr lang="en-US" sz="1700" dirty="0">
              <a:solidFill>
                <a:srgbClr val="121619"/>
              </a:solidFill>
              <a:latin typeface="+mn-lt"/>
            </a:endParaRPr>
          </a:p>
          <a:p>
            <a:pPr lvl="1">
              <a:buFont typeface="Arial" panose="020B0604020202020204" pitchFamily="34" charset="0"/>
              <a:buChar char="•"/>
            </a:pPr>
            <a:r>
              <a:rPr lang="en-US" sz="1700" dirty="0">
                <a:solidFill>
                  <a:srgbClr val="121619"/>
                </a:solidFill>
                <a:latin typeface="+mn-lt"/>
              </a:rPr>
              <a:t>Launch conditions (e.g., weather, payload mass, etc.)</a:t>
            </a:r>
          </a:p>
          <a:p>
            <a:pPr lvl="1">
              <a:buFont typeface="Arial" panose="020B0604020202020204" pitchFamily="34" charset="0"/>
              <a:buChar char="•"/>
            </a:pPr>
            <a:r>
              <a:rPr lang="en-US" sz="1700" dirty="0">
                <a:solidFill>
                  <a:srgbClr val="121619"/>
                </a:solidFill>
                <a:latin typeface="+mn-lt"/>
              </a:rPr>
              <a:t>Type of landing site (e.g., drone ship, ground pad)</a:t>
            </a:r>
          </a:p>
          <a:p>
            <a:pPr lvl="1">
              <a:buFont typeface="Arial" panose="020B0604020202020204" pitchFamily="34" charset="0"/>
              <a:buChar char="•"/>
            </a:pPr>
            <a:r>
              <a:rPr lang="en-US" sz="1700" dirty="0">
                <a:solidFill>
                  <a:srgbClr val="121619"/>
                </a:solidFill>
                <a:latin typeface="+mn-lt"/>
              </a:rPr>
              <a:t>Previous landing outcomes (successful or failed)</a:t>
            </a:r>
            <a:br>
              <a:rPr lang="en-US" sz="1300" dirty="0">
                <a:solidFill>
                  <a:srgbClr val="121619"/>
                </a:solidFill>
                <a:latin typeface="+mn-lt"/>
              </a:rPr>
            </a:br>
            <a:endParaRPr lang="en-US" sz="1300" dirty="0">
              <a:solidFill>
                <a:srgbClr val="121619"/>
              </a:solidFill>
              <a:latin typeface="+mn-lt"/>
            </a:endParaRPr>
          </a:p>
          <a:p>
            <a:pPr marL="0" indent="0">
              <a:buNone/>
            </a:pPr>
            <a:r>
              <a:rPr lang="en-US" sz="1700" dirty="0">
                <a:solidFill>
                  <a:srgbClr val="121619"/>
                </a:solidFill>
                <a:latin typeface="+mn-lt"/>
              </a:rPr>
              <a:t>The project involves working with the </a:t>
            </a:r>
            <a:r>
              <a:rPr lang="en-US" sz="1700" b="1" dirty="0">
                <a:solidFill>
                  <a:srgbClr val="121619"/>
                </a:solidFill>
                <a:latin typeface="+mn-lt"/>
              </a:rPr>
              <a:t>SpaceX dataset</a:t>
            </a:r>
            <a:r>
              <a:rPr lang="en-US" sz="1700" dirty="0">
                <a:solidFill>
                  <a:srgbClr val="121619"/>
                </a:solidFill>
                <a:latin typeface="+mn-lt"/>
              </a:rPr>
              <a:t>, which contains records for each launch, including features such as mission type, launch site, success rate, and landing type.</a:t>
            </a:r>
            <a:endParaRPr lang="en-US" sz="1500" dirty="0">
              <a:solidFill>
                <a:srgbClr val="121619"/>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8" name="Content Placeholder 7">
            <a:extLst>
              <a:ext uri="{FF2B5EF4-FFF2-40B4-BE49-F238E27FC236}">
                <a16:creationId xmlns:a16="http://schemas.microsoft.com/office/drawing/2014/main" id="{7D171C0C-B91B-5AA9-0FC1-142ACE1CC6F2}"/>
              </a:ext>
            </a:extLst>
          </p:cNvPr>
          <p:cNvPicPr>
            <a:picLocks noGrp="1" noChangeAspect="1"/>
          </p:cNvPicPr>
          <p:nvPr>
            <p:ph idx="4294967295"/>
          </p:nvPr>
        </p:nvPicPr>
        <p:blipFill>
          <a:blip r:embed="rId3"/>
          <a:stretch>
            <a:fillRect/>
          </a:stretch>
        </p:blipFill>
        <p:spPr>
          <a:xfrm>
            <a:off x="8231676" y="220251"/>
            <a:ext cx="3459568" cy="1544673"/>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 Locations&gt;</a:t>
            </a:r>
          </a:p>
        </p:txBody>
      </p:sp>
      <p:pic>
        <p:nvPicPr>
          <p:cNvPr id="6" name="Picture 5">
            <a:extLst>
              <a:ext uri="{FF2B5EF4-FFF2-40B4-BE49-F238E27FC236}">
                <a16:creationId xmlns:a16="http://schemas.microsoft.com/office/drawing/2014/main" id="{CDA6FF7E-D63F-2083-90A9-BB08D365A7AC}"/>
              </a:ext>
            </a:extLst>
          </p:cNvPr>
          <p:cNvPicPr>
            <a:picLocks noChangeAspect="1"/>
          </p:cNvPicPr>
          <p:nvPr/>
        </p:nvPicPr>
        <p:blipFill>
          <a:blip r:embed="rId4"/>
          <a:stretch>
            <a:fillRect/>
          </a:stretch>
        </p:blipFill>
        <p:spPr>
          <a:xfrm>
            <a:off x="4233602" y="2031699"/>
            <a:ext cx="7457642" cy="3993874"/>
          </a:xfrm>
          <a:prstGeom prst="rect">
            <a:avLst/>
          </a:prstGeom>
        </p:spPr>
      </p:pic>
      <p:sp>
        <p:nvSpPr>
          <p:cNvPr id="9" name="Content Placeholder 4">
            <a:extLst>
              <a:ext uri="{FF2B5EF4-FFF2-40B4-BE49-F238E27FC236}">
                <a16:creationId xmlns:a16="http://schemas.microsoft.com/office/drawing/2014/main" id="{5C87BB53-FF9F-7229-3762-D67E47ED9AF0}"/>
              </a:ext>
            </a:extLst>
          </p:cNvPr>
          <p:cNvSpPr txBox="1">
            <a:spLocks/>
          </p:cNvSpPr>
          <p:nvPr/>
        </p:nvSpPr>
        <p:spPr>
          <a:xfrm>
            <a:off x="770011" y="1949847"/>
            <a:ext cx="3088557"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dirty="0">
                <a:solidFill>
                  <a:schemeClr val="accent3">
                    <a:lumMod val="25000"/>
                  </a:schemeClr>
                </a:solidFill>
              </a:rPr>
              <a:t>The map shows the 4 total launch site locations for the SpaceX launch dataset.</a:t>
            </a:r>
            <a:br>
              <a:rPr lang="en-US" dirty="0">
                <a:solidFill>
                  <a:schemeClr val="accent3">
                    <a:lumMod val="25000"/>
                  </a:schemeClr>
                </a:solidFill>
              </a:rPr>
            </a:br>
            <a:br>
              <a:rPr lang="en-US" dirty="0">
                <a:solidFill>
                  <a:schemeClr val="accent3">
                    <a:lumMod val="25000"/>
                  </a:schemeClr>
                </a:solidFill>
              </a:rPr>
            </a:br>
            <a:r>
              <a:rPr lang="en-US" dirty="0">
                <a:solidFill>
                  <a:schemeClr val="accent3">
                    <a:lumMod val="25000"/>
                  </a:schemeClr>
                </a:solidFill>
              </a:rPr>
              <a:t>All launches are either found in California or Florida within the U.S.</a:t>
            </a:r>
          </a:p>
        </p:txBody>
      </p:sp>
    </p:spTree>
    <p:extLst>
      <p:ext uri="{BB962C8B-B14F-4D97-AF65-F5344CB8AC3E}">
        <p14:creationId xmlns:p14="http://schemas.microsoft.com/office/powerpoint/2010/main" val="981671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4029"/>
            <a:ext cx="4203924"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ea typeface="+mn-lt"/>
                <a:cs typeface="+mn-lt"/>
              </a:rPr>
              <a:t>The map shows</a:t>
            </a:r>
            <a:r>
              <a:rPr lang="en-US" sz="2200" dirty="0">
                <a:solidFill>
                  <a:schemeClr val="accent3">
                    <a:lumMod val="25000"/>
                  </a:schemeClr>
                </a:solidFill>
                <a:latin typeface="Abadi"/>
              </a:rPr>
              <a:t> the color-labeled launch outcome. </a:t>
            </a:r>
            <a:br>
              <a:rPr lang="en-US" sz="2200" dirty="0">
                <a:solidFill>
                  <a:schemeClr val="accent3">
                    <a:lumMod val="25000"/>
                  </a:schemeClr>
                </a:solidFill>
                <a:latin typeface="Abadi"/>
              </a:rPr>
            </a:br>
            <a:br>
              <a:rPr lang="en-US" sz="2200" dirty="0">
                <a:solidFill>
                  <a:schemeClr val="accent3">
                    <a:lumMod val="25000"/>
                  </a:schemeClr>
                </a:solidFill>
                <a:latin typeface="Abadi"/>
              </a:rPr>
            </a:br>
            <a:r>
              <a:rPr lang="en-US" sz="2000" dirty="0">
                <a:solidFill>
                  <a:schemeClr val="accent3">
                    <a:lumMod val="25000"/>
                  </a:schemeClr>
                </a:solidFill>
                <a:latin typeface="Abadi"/>
              </a:rPr>
              <a:t>Green sites are considered successful launches, whereas red sites are considered failed launches.</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&lt;Color Marking for Launch Outcome&gt;</a:t>
            </a:r>
          </a:p>
        </p:txBody>
      </p:sp>
      <p:pic>
        <p:nvPicPr>
          <p:cNvPr id="7" name="Picture 6">
            <a:extLst>
              <a:ext uri="{FF2B5EF4-FFF2-40B4-BE49-F238E27FC236}">
                <a16:creationId xmlns:a16="http://schemas.microsoft.com/office/drawing/2014/main" id="{0A060241-2AFA-6699-E24D-74310E0EBD61}"/>
              </a:ext>
            </a:extLst>
          </p:cNvPr>
          <p:cNvPicPr>
            <a:picLocks noChangeAspect="1"/>
          </p:cNvPicPr>
          <p:nvPr/>
        </p:nvPicPr>
        <p:blipFill>
          <a:blip r:embed="rId3"/>
          <a:stretch>
            <a:fillRect/>
          </a:stretch>
        </p:blipFill>
        <p:spPr>
          <a:xfrm>
            <a:off x="5222488" y="1494029"/>
            <a:ext cx="6531477" cy="4351338"/>
          </a:xfrm>
          <a:prstGeom prst="rect">
            <a:avLst/>
          </a:prstGeom>
        </p:spPr>
      </p:pic>
      <p:pic>
        <p:nvPicPr>
          <p:cNvPr id="4" name="Picture 3">
            <a:extLst>
              <a:ext uri="{FF2B5EF4-FFF2-40B4-BE49-F238E27FC236}">
                <a16:creationId xmlns:a16="http://schemas.microsoft.com/office/drawing/2014/main" id="{E2B76BE1-9D67-C71E-36BC-72567E13FDB2}"/>
              </a:ext>
            </a:extLst>
          </p:cNvPr>
          <p:cNvPicPr>
            <a:picLocks noChangeAspect="1"/>
          </p:cNvPicPr>
          <p:nvPr/>
        </p:nvPicPr>
        <p:blipFill>
          <a:blip r:embed="rId4"/>
          <a:stretch>
            <a:fillRect/>
          </a:stretch>
        </p:blipFill>
        <p:spPr>
          <a:xfrm>
            <a:off x="850125" y="3665603"/>
            <a:ext cx="3289795" cy="217976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94732" y="1753506"/>
            <a:ext cx="7103272" cy="4314825"/>
          </a:xfrm>
          <a:prstGeom prst="rect">
            <a:avLst/>
          </a:prstGeom>
        </p:spPr>
        <p:txBody>
          <a:bodyPr lIns="91440" tIns="45720" rIns="91440" bIns="45720" anchor="t">
            <a:normAutofit fontScale="85000" lnSpcReduction="20000"/>
          </a:bodyPr>
          <a:lstStyle/>
          <a:p>
            <a:pPr marL="0" indent="0">
              <a:lnSpc>
                <a:spcPct val="100000"/>
              </a:lnSpc>
              <a:spcBef>
                <a:spcPts val="1400"/>
              </a:spcBef>
              <a:buNone/>
            </a:pPr>
            <a:r>
              <a:rPr lang="en-US" sz="2200" dirty="0">
                <a:solidFill>
                  <a:schemeClr val="accent3">
                    <a:lumMod val="25000"/>
                  </a:schemeClr>
                </a:solidFill>
              </a:rPr>
              <a:t>Generated folium maps of selected launch site and its proximities to the coastline, highway, and railway. </a:t>
            </a:r>
            <a:br>
              <a:rPr lang="en-US" sz="2200" dirty="0">
                <a:solidFill>
                  <a:schemeClr val="accent3">
                    <a:lumMod val="25000"/>
                  </a:schemeClr>
                </a:solidFill>
                <a:latin typeface="Abadi"/>
              </a:rPr>
            </a:br>
            <a:br>
              <a:rPr lang="en-US" sz="2200" dirty="0">
                <a:solidFill>
                  <a:schemeClr val="accent3">
                    <a:lumMod val="25000"/>
                  </a:schemeClr>
                </a:solidFill>
              </a:rPr>
            </a:br>
            <a:r>
              <a:rPr lang="en-US" sz="2200" dirty="0">
                <a:solidFill>
                  <a:srgbClr val="0948CB"/>
                </a:solidFill>
              </a:rPr>
              <a:t>Coastline Coordinates: </a:t>
            </a:r>
            <a:br>
              <a:rPr lang="en-US" sz="2200" dirty="0">
                <a:solidFill>
                  <a:schemeClr val="accent3">
                    <a:lumMod val="25000"/>
                  </a:schemeClr>
                </a:solidFill>
              </a:rPr>
            </a:br>
            <a:r>
              <a:rPr lang="en-US" sz="2200" dirty="0" err="1">
                <a:solidFill>
                  <a:schemeClr val="accent3">
                    <a:lumMod val="25000"/>
                  </a:schemeClr>
                </a:solidFill>
              </a:rPr>
              <a:t>coastline_lat</a:t>
            </a:r>
            <a:r>
              <a:rPr lang="en-US" sz="2200" dirty="0">
                <a:solidFill>
                  <a:schemeClr val="accent3">
                    <a:lumMod val="25000"/>
                  </a:schemeClr>
                </a:solidFill>
              </a:rPr>
              <a:t> = 28.56167 </a:t>
            </a:r>
            <a:r>
              <a:rPr lang="en-US" sz="2200" dirty="0" err="1">
                <a:solidFill>
                  <a:schemeClr val="accent3">
                    <a:lumMod val="25000"/>
                  </a:schemeClr>
                </a:solidFill>
              </a:rPr>
              <a:t>coastline_lon</a:t>
            </a:r>
            <a:r>
              <a:rPr lang="en-US" sz="2200" dirty="0">
                <a:solidFill>
                  <a:schemeClr val="accent3">
                    <a:lumMod val="25000"/>
                  </a:schemeClr>
                </a:solidFill>
              </a:rPr>
              <a:t> = -80.56770</a:t>
            </a:r>
          </a:p>
          <a:p>
            <a:pPr marL="0" indent="0">
              <a:lnSpc>
                <a:spcPct val="100000"/>
              </a:lnSpc>
              <a:spcBef>
                <a:spcPts val="1400"/>
              </a:spcBef>
              <a:buNone/>
            </a:pPr>
            <a:r>
              <a:rPr lang="en-US" sz="2200" b="1" dirty="0">
                <a:solidFill>
                  <a:schemeClr val="accent3">
                    <a:lumMod val="25000"/>
                  </a:schemeClr>
                </a:solidFill>
              </a:rPr>
              <a:t>Distance to nearest coastline: 0.94 km</a:t>
            </a:r>
          </a:p>
          <a:p>
            <a:pPr marL="0" indent="0">
              <a:lnSpc>
                <a:spcPct val="100000"/>
              </a:lnSpc>
              <a:spcBef>
                <a:spcPts val="1400"/>
              </a:spcBef>
              <a:buNone/>
            </a:pPr>
            <a:r>
              <a:rPr lang="en-US" sz="2200" dirty="0">
                <a:solidFill>
                  <a:srgbClr val="0948CB"/>
                </a:solidFill>
              </a:rPr>
              <a:t>Highway Coordinates: </a:t>
            </a:r>
            <a:br>
              <a:rPr lang="en-US" sz="2200" dirty="0">
                <a:solidFill>
                  <a:schemeClr val="accent3">
                    <a:lumMod val="25000"/>
                  </a:schemeClr>
                </a:solidFill>
              </a:rPr>
            </a:br>
            <a:r>
              <a:rPr lang="en-US" sz="2200" dirty="0" err="1">
                <a:solidFill>
                  <a:schemeClr val="accent3">
                    <a:lumMod val="25000"/>
                  </a:schemeClr>
                </a:solidFill>
              </a:rPr>
              <a:t>highway_lat</a:t>
            </a:r>
            <a:r>
              <a:rPr lang="en-US" sz="2200" dirty="0">
                <a:solidFill>
                  <a:schemeClr val="accent3">
                    <a:lumMod val="25000"/>
                  </a:schemeClr>
                </a:solidFill>
              </a:rPr>
              <a:t> = 28.5620 </a:t>
            </a:r>
            <a:r>
              <a:rPr lang="en-US" sz="2200" dirty="0" err="1">
                <a:solidFill>
                  <a:schemeClr val="accent3">
                    <a:lumMod val="25000"/>
                  </a:schemeClr>
                </a:solidFill>
              </a:rPr>
              <a:t>highway_lon</a:t>
            </a:r>
            <a:r>
              <a:rPr lang="en-US" sz="2200" dirty="0">
                <a:solidFill>
                  <a:schemeClr val="accent3">
                    <a:lumMod val="25000"/>
                  </a:schemeClr>
                </a:solidFill>
              </a:rPr>
              <a:t> = -80.5705</a:t>
            </a:r>
          </a:p>
          <a:p>
            <a:pPr marL="0" indent="0">
              <a:lnSpc>
                <a:spcPct val="100000"/>
              </a:lnSpc>
              <a:spcBef>
                <a:spcPts val="1400"/>
              </a:spcBef>
              <a:buNone/>
            </a:pPr>
            <a:r>
              <a:rPr lang="en-US" sz="2200" b="1" dirty="0">
                <a:solidFill>
                  <a:schemeClr val="accent3">
                    <a:lumMod val="25000"/>
                  </a:schemeClr>
                </a:solidFill>
              </a:rPr>
              <a:t>Distance to nearest highway: 0.67 km</a:t>
            </a:r>
          </a:p>
          <a:p>
            <a:pPr marL="0" indent="0">
              <a:lnSpc>
                <a:spcPct val="100000"/>
              </a:lnSpc>
              <a:spcBef>
                <a:spcPts val="1400"/>
              </a:spcBef>
              <a:buNone/>
            </a:pPr>
            <a:r>
              <a:rPr lang="en-US" sz="2200" dirty="0">
                <a:solidFill>
                  <a:srgbClr val="0948CB"/>
                </a:solidFill>
              </a:rPr>
              <a:t>Railway Coordinates: </a:t>
            </a:r>
            <a:br>
              <a:rPr lang="en-US" sz="2200" dirty="0">
                <a:solidFill>
                  <a:schemeClr val="accent3">
                    <a:lumMod val="25000"/>
                  </a:schemeClr>
                </a:solidFill>
              </a:rPr>
            </a:br>
            <a:r>
              <a:rPr lang="en-US" sz="2200" dirty="0" err="1">
                <a:solidFill>
                  <a:schemeClr val="accent3">
                    <a:lumMod val="25000"/>
                  </a:schemeClr>
                </a:solidFill>
              </a:rPr>
              <a:t>railway_lat</a:t>
            </a:r>
            <a:r>
              <a:rPr lang="en-US" sz="2200" dirty="0">
                <a:solidFill>
                  <a:schemeClr val="accent3">
                    <a:lumMod val="25000"/>
                  </a:schemeClr>
                </a:solidFill>
              </a:rPr>
              <a:t> = 28.5620 </a:t>
            </a:r>
            <a:r>
              <a:rPr lang="en-US" sz="2200" dirty="0" err="1">
                <a:solidFill>
                  <a:schemeClr val="accent3">
                    <a:lumMod val="25000"/>
                  </a:schemeClr>
                </a:solidFill>
              </a:rPr>
              <a:t>railway_lon</a:t>
            </a:r>
            <a:r>
              <a:rPr lang="en-US" sz="2200" dirty="0">
                <a:solidFill>
                  <a:schemeClr val="accent3">
                    <a:lumMod val="25000"/>
                  </a:schemeClr>
                </a:solidFill>
              </a:rPr>
              <a:t> = -80.5873</a:t>
            </a:r>
          </a:p>
          <a:p>
            <a:pPr marL="0" indent="0">
              <a:lnSpc>
                <a:spcPct val="100000"/>
              </a:lnSpc>
              <a:spcBef>
                <a:spcPts val="1400"/>
              </a:spcBef>
              <a:buNone/>
            </a:pPr>
            <a:r>
              <a:rPr lang="en-US" sz="2200" b="1" dirty="0">
                <a:solidFill>
                  <a:schemeClr val="accent3">
                    <a:lumMod val="25000"/>
                  </a:schemeClr>
                </a:solidFill>
              </a:rPr>
              <a:t>Distance to nearest railway: 0.97 km</a:t>
            </a:r>
            <a:br>
              <a:rPr lang="en-US" sz="2200" dirty="0">
                <a:solidFill>
                  <a:schemeClr val="accent3">
                    <a:lumMod val="25000"/>
                  </a:schemeClr>
                </a:solidFill>
                <a:latin typeface="Abadi"/>
              </a:rPr>
            </a:br>
            <a:br>
              <a:rPr lang="en-US" sz="2200" dirty="0">
                <a:solidFill>
                  <a:schemeClr val="accent3">
                    <a:lumMod val="25000"/>
                  </a:schemeClr>
                </a:solidFill>
                <a:latin typeface="Abadi"/>
              </a:rPr>
            </a:b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Sites vs. Closest Proximities&gt;</a:t>
            </a:r>
          </a:p>
        </p:txBody>
      </p:sp>
      <p:pic>
        <p:nvPicPr>
          <p:cNvPr id="7" name="Picture 6">
            <a:extLst>
              <a:ext uri="{FF2B5EF4-FFF2-40B4-BE49-F238E27FC236}">
                <a16:creationId xmlns:a16="http://schemas.microsoft.com/office/drawing/2014/main" id="{A113F848-BA6E-78FD-1928-D1D22C837A18}"/>
              </a:ext>
            </a:extLst>
          </p:cNvPr>
          <p:cNvPicPr>
            <a:picLocks noChangeAspect="1"/>
          </p:cNvPicPr>
          <p:nvPr/>
        </p:nvPicPr>
        <p:blipFill>
          <a:blip r:embed="rId3"/>
          <a:stretch>
            <a:fillRect/>
          </a:stretch>
        </p:blipFill>
        <p:spPr>
          <a:xfrm>
            <a:off x="8883324" y="273782"/>
            <a:ext cx="2995139" cy="2026821"/>
          </a:xfrm>
          <a:prstGeom prst="rect">
            <a:avLst/>
          </a:prstGeom>
        </p:spPr>
      </p:pic>
      <p:pic>
        <p:nvPicPr>
          <p:cNvPr id="10" name="Picture 9">
            <a:extLst>
              <a:ext uri="{FF2B5EF4-FFF2-40B4-BE49-F238E27FC236}">
                <a16:creationId xmlns:a16="http://schemas.microsoft.com/office/drawing/2014/main" id="{E5111BEE-6CE6-B358-AD31-C8A845AE7142}"/>
              </a:ext>
            </a:extLst>
          </p:cNvPr>
          <p:cNvPicPr>
            <a:picLocks noChangeAspect="1"/>
          </p:cNvPicPr>
          <p:nvPr/>
        </p:nvPicPr>
        <p:blipFill>
          <a:blip r:embed="rId4"/>
          <a:srcRect b="32458"/>
          <a:stretch/>
        </p:blipFill>
        <p:spPr>
          <a:xfrm>
            <a:off x="8883324" y="2461366"/>
            <a:ext cx="2995139" cy="2026821"/>
          </a:xfrm>
          <a:prstGeom prst="rect">
            <a:avLst/>
          </a:prstGeom>
        </p:spPr>
      </p:pic>
      <p:pic>
        <p:nvPicPr>
          <p:cNvPr id="12" name="Picture 11">
            <a:extLst>
              <a:ext uri="{FF2B5EF4-FFF2-40B4-BE49-F238E27FC236}">
                <a16:creationId xmlns:a16="http://schemas.microsoft.com/office/drawing/2014/main" id="{BAC07493-C196-9016-17E6-997F8C2974F5}"/>
              </a:ext>
            </a:extLst>
          </p:cNvPr>
          <p:cNvPicPr>
            <a:picLocks noChangeAspect="1"/>
          </p:cNvPicPr>
          <p:nvPr/>
        </p:nvPicPr>
        <p:blipFill>
          <a:blip r:embed="rId5"/>
          <a:srcRect b="30644"/>
          <a:stretch/>
        </p:blipFill>
        <p:spPr>
          <a:xfrm>
            <a:off x="8883324" y="4648950"/>
            <a:ext cx="2995138" cy="202682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5600645"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This pie chart illustrates the distribution of total successful launches by site. </a:t>
            </a:r>
            <a:br>
              <a:rPr lang="en-US" sz="2200" dirty="0">
                <a:solidFill>
                  <a:schemeClr val="accent3">
                    <a:lumMod val="25000"/>
                  </a:schemeClr>
                </a:solidFill>
                <a:latin typeface="Abadi"/>
              </a:rPr>
            </a:br>
            <a:br>
              <a:rPr lang="en-US" sz="2200" dirty="0">
                <a:solidFill>
                  <a:schemeClr val="accent3">
                    <a:lumMod val="25000"/>
                  </a:schemeClr>
                </a:solidFill>
                <a:latin typeface="Abadi"/>
              </a:rPr>
            </a:br>
            <a:r>
              <a:rPr lang="en-US" sz="2000" dirty="0">
                <a:solidFill>
                  <a:srgbClr val="0948CB"/>
                </a:solidFill>
              </a:rPr>
              <a:t>The proportions for each site are as follows:</a:t>
            </a:r>
          </a:p>
          <a:p>
            <a:pPr lvl="1">
              <a:lnSpc>
                <a:spcPct val="100000"/>
              </a:lnSpc>
              <a:spcBef>
                <a:spcPts val="1400"/>
              </a:spcBef>
            </a:pPr>
            <a:r>
              <a:rPr lang="en-US" sz="1800" dirty="0">
                <a:solidFill>
                  <a:schemeClr val="accent3">
                    <a:lumMod val="25000"/>
                  </a:schemeClr>
                </a:solidFill>
              </a:rPr>
              <a:t>KSC LC-39A: 41.7% of the total successful launches.</a:t>
            </a:r>
          </a:p>
          <a:p>
            <a:pPr lvl="1">
              <a:lnSpc>
                <a:spcPct val="100000"/>
              </a:lnSpc>
              <a:spcBef>
                <a:spcPts val="1400"/>
              </a:spcBef>
            </a:pPr>
            <a:r>
              <a:rPr lang="en-US" sz="1800" dirty="0">
                <a:solidFill>
                  <a:schemeClr val="accent3">
                    <a:lumMod val="25000"/>
                  </a:schemeClr>
                </a:solidFill>
              </a:rPr>
              <a:t>CCAFS LC-40: 29.2% of the total successful launches.</a:t>
            </a:r>
          </a:p>
          <a:p>
            <a:pPr lvl="1">
              <a:lnSpc>
                <a:spcPct val="100000"/>
              </a:lnSpc>
              <a:spcBef>
                <a:spcPts val="1400"/>
              </a:spcBef>
            </a:pPr>
            <a:r>
              <a:rPr lang="en-US" sz="1800" dirty="0">
                <a:solidFill>
                  <a:schemeClr val="accent3">
                    <a:lumMod val="25000"/>
                  </a:schemeClr>
                </a:solidFill>
              </a:rPr>
              <a:t>VAFB SLC-4E: 16.7% of the total successful launches.</a:t>
            </a:r>
          </a:p>
          <a:p>
            <a:pPr lvl="1">
              <a:lnSpc>
                <a:spcPct val="100000"/>
              </a:lnSpc>
              <a:spcBef>
                <a:spcPts val="1400"/>
              </a:spcBef>
            </a:pPr>
            <a:r>
              <a:rPr lang="en-US" sz="1800" dirty="0">
                <a:solidFill>
                  <a:schemeClr val="accent3">
                    <a:lumMod val="25000"/>
                  </a:schemeClr>
                </a:solidFill>
              </a:rPr>
              <a:t>CCAFS SLC-40: 12.5% of the total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&lt;Total Successful Launches by Site&gt;</a:t>
            </a:r>
          </a:p>
        </p:txBody>
      </p:sp>
      <p:pic>
        <p:nvPicPr>
          <p:cNvPr id="4" name="Picture 3">
            <a:extLst>
              <a:ext uri="{FF2B5EF4-FFF2-40B4-BE49-F238E27FC236}">
                <a16:creationId xmlns:a16="http://schemas.microsoft.com/office/drawing/2014/main" id="{D8F7B3FE-E56F-6EAD-D5D8-C0D39DB7638B}"/>
              </a:ext>
            </a:extLst>
          </p:cNvPr>
          <p:cNvPicPr>
            <a:picLocks noChangeAspect="1"/>
          </p:cNvPicPr>
          <p:nvPr/>
        </p:nvPicPr>
        <p:blipFill>
          <a:blip r:embed="rId3"/>
          <a:stretch>
            <a:fillRect/>
          </a:stretch>
        </p:blipFill>
        <p:spPr>
          <a:xfrm>
            <a:off x="6547798" y="1733341"/>
            <a:ext cx="4910174" cy="2267953"/>
          </a:xfrm>
          <a:prstGeom prst="rect">
            <a:avLst/>
          </a:prstGeom>
        </p:spPr>
      </p:pic>
      <p:sp>
        <p:nvSpPr>
          <p:cNvPr id="6" name="Content Placeholder 4">
            <a:extLst>
              <a:ext uri="{FF2B5EF4-FFF2-40B4-BE49-F238E27FC236}">
                <a16:creationId xmlns:a16="http://schemas.microsoft.com/office/drawing/2014/main" id="{9C79F9AF-382E-7548-AB2C-7A49E48EB113}"/>
              </a:ext>
            </a:extLst>
          </p:cNvPr>
          <p:cNvSpPr txBox="1">
            <a:spLocks/>
          </p:cNvSpPr>
          <p:nvPr/>
        </p:nvSpPr>
        <p:spPr>
          <a:xfrm>
            <a:off x="6534764" y="4050723"/>
            <a:ext cx="5087317"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b="1" dirty="0">
                <a:solidFill>
                  <a:srgbClr val="0948CB"/>
                </a:solidFill>
              </a:rPr>
              <a:t>The majority of successful launches were from </a:t>
            </a:r>
            <a:br>
              <a:rPr lang="en-US" sz="1800" b="1" dirty="0">
                <a:solidFill>
                  <a:srgbClr val="0948CB"/>
                </a:solidFill>
              </a:rPr>
            </a:br>
            <a:r>
              <a:rPr lang="en-US" sz="1800" b="1" dirty="0">
                <a:solidFill>
                  <a:srgbClr val="0948CB"/>
                </a:solidFill>
              </a:rPr>
              <a:t>KSC LC-39A</a:t>
            </a:r>
            <a:r>
              <a:rPr lang="en-US" sz="1800" dirty="0">
                <a:solidFill>
                  <a:schemeClr val="accent3">
                    <a:lumMod val="25000"/>
                  </a:schemeClr>
                </a:solidFill>
              </a:rPr>
              <a:t>, followed by CCAFS LC-40, VAFB SLC-4E, and lastly CCAFS SLC-40.</a:t>
            </a: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4558" y="2122547"/>
            <a:ext cx="4237257" cy="4351338"/>
          </a:xfrm>
          <a:prstGeom prst="rect">
            <a:avLst/>
          </a:prstGeom>
        </p:spPr>
        <p:txBody>
          <a:bodyPr lIns="91440" tIns="45720" rIns="91440" bIns="45720" anchor="t">
            <a:normAutofit/>
          </a:bodyPr>
          <a:lstStyle/>
          <a:p>
            <a:pPr marL="0" indent="0">
              <a:buNone/>
            </a:pPr>
            <a:r>
              <a:rPr lang="en-US" dirty="0"/>
              <a:t>The launch site with the highest launch success was for site “ KSC LC-39A” since it had a success rate of 76.9%.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&lt;Launch Site with Highest Launch Success&gt;</a:t>
            </a:r>
          </a:p>
        </p:txBody>
      </p:sp>
      <p:pic>
        <p:nvPicPr>
          <p:cNvPr id="4" name="Picture 3">
            <a:extLst>
              <a:ext uri="{FF2B5EF4-FFF2-40B4-BE49-F238E27FC236}">
                <a16:creationId xmlns:a16="http://schemas.microsoft.com/office/drawing/2014/main" id="{91188D26-75E8-D6A5-F6C8-446529492A41}"/>
              </a:ext>
            </a:extLst>
          </p:cNvPr>
          <p:cNvPicPr>
            <a:picLocks noChangeAspect="1"/>
          </p:cNvPicPr>
          <p:nvPr/>
        </p:nvPicPr>
        <p:blipFill>
          <a:blip r:embed="rId3"/>
          <a:stretch>
            <a:fillRect/>
          </a:stretch>
        </p:blipFill>
        <p:spPr>
          <a:xfrm>
            <a:off x="5254179" y="2122547"/>
            <a:ext cx="6314326" cy="286817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68077" y="1456662"/>
            <a:ext cx="10283176"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shows the correlation between payload mass (kg) and the success of launches (class) across all sites, categorized by the booster version category.</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&lt;Payload vs. Launch Outcome Scatter Plot &gt;</a:t>
            </a:r>
          </a:p>
        </p:txBody>
      </p:sp>
      <p:pic>
        <p:nvPicPr>
          <p:cNvPr id="4" name="Picture 3">
            <a:extLst>
              <a:ext uri="{FF2B5EF4-FFF2-40B4-BE49-F238E27FC236}">
                <a16:creationId xmlns:a16="http://schemas.microsoft.com/office/drawing/2014/main" id="{BA01F717-7921-E481-15C5-B9670653E3E0}"/>
              </a:ext>
            </a:extLst>
          </p:cNvPr>
          <p:cNvPicPr>
            <a:picLocks noChangeAspect="1"/>
          </p:cNvPicPr>
          <p:nvPr/>
        </p:nvPicPr>
        <p:blipFill>
          <a:blip r:embed="rId3"/>
          <a:stretch>
            <a:fillRect/>
          </a:stretch>
        </p:blipFill>
        <p:spPr>
          <a:xfrm>
            <a:off x="6479237" y="2818720"/>
            <a:ext cx="5381624" cy="2491379"/>
          </a:xfrm>
          <a:prstGeom prst="rect">
            <a:avLst/>
          </a:prstGeom>
        </p:spPr>
      </p:pic>
      <p:sp>
        <p:nvSpPr>
          <p:cNvPr id="6" name="Content Placeholder 4">
            <a:extLst>
              <a:ext uri="{FF2B5EF4-FFF2-40B4-BE49-F238E27FC236}">
                <a16:creationId xmlns:a16="http://schemas.microsoft.com/office/drawing/2014/main" id="{A7331418-C30D-71DD-9E6B-A6DB5E9C7A15}"/>
              </a:ext>
            </a:extLst>
          </p:cNvPr>
          <p:cNvSpPr txBox="1">
            <a:spLocks/>
          </p:cNvSpPr>
          <p:nvPr/>
        </p:nvSpPr>
        <p:spPr>
          <a:xfrm>
            <a:off x="398093" y="2803805"/>
            <a:ext cx="5697907"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800" b="1" dirty="0">
                <a:solidFill>
                  <a:srgbClr val="0948CB"/>
                </a:solidFill>
              </a:rPr>
              <a:t>Success Distribution (Class = 1): </a:t>
            </a:r>
            <a:r>
              <a:rPr lang="en-US" sz="1800" dirty="0">
                <a:solidFill>
                  <a:schemeClr val="accent3">
                    <a:lumMod val="25000"/>
                  </a:schemeClr>
                </a:solidFill>
              </a:rPr>
              <a:t>Most payloads, regardless of mass or booster type, resulted in successful launches.</a:t>
            </a:r>
            <a:br>
              <a:rPr lang="en-US" sz="1800" dirty="0">
                <a:solidFill>
                  <a:schemeClr val="accent3">
                    <a:lumMod val="25000"/>
                  </a:schemeClr>
                </a:solidFill>
              </a:rPr>
            </a:br>
            <a:endParaRPr lang="en-US" sz="1800" dirty="0">
              <a:solidFill>
                <a:schemeClr val="accent3">
                  <a:lumMod val="25000"/>
                </a:schemeClr>
              </a:solidFill>
            </a:endParaRPr>
          </a:p>
          <a:p>
            <a:pPr marL="0" indent="0">
              <a:lnSpc>
                <a:spcPct val="100000"/>
              </a:lnSpc>
              <a:spcBef>
                <a:spcPts val="1400"/>
              </a:spcBef>
              <a:buFont typeface="Arial" panose="020B0604020202020204" pitchFamily="34" charset="0"/>
              <a:buNone/>
            </a:pPr>
            <a:r>
              <a:rPr lang="en-US" sz="1800" b="1" dirty="0">
                <a:solidFill>
                  <a:srgbClr val="0948CB"/>
                </a:solidFill>
              </a:rPr>
              <a:t>Failure Distribution (Class = 0): </a:t>
            </a:r>
            <a:r>
              <a:rPr lang="en-US" sz="1800" dirty="0">
                <a:solidFill>
                  <a:schemeClr val="accent3">
                    <a:lumMod val="25000"/>
                  </a:schemeClr>
                </a:solidFill>
              </a:rPr>
              <a:t>Failures are scattered across payload masses, with </a:t>
            </a:r>
            <a:r>
              <a:rPr lang="en-US" sz="1800" u="sng" dirty="0">
                <a:solidFill>
                  <a:schemeClr val="accent3">
                    <a:lumMod val="25000"/>
                  </a:schemeClr>
                </a:solidFill>
              </a:rPr>
              <a:t>no clear pattern </a:t>
            </a:r>
            <a:r>
              <a:rPr lang="en-US" sz="1800" dirty="0">
                <a:solidFill>
                  <a:schemeClr val="accent3">
                    <a:lumMod val="25000"/>
                  </a:schemeClr>
                </a:solidFill>
              </a:rPr>
              <a:t>tied to specific booster versions.</a:t>
            </a:r>
            <a:br>
              <a:rPr lang="en-US" sz="1800" dirty="0">
                <a:solidFill>
                  <a:schemeClr val="accent3">
                    <a:lumMod val="25000"/>
                  </a:schemeClr>
                </a:solidFill>
              </a:rPr>
            </a:br>
            <a:endParaRPr lang="en-US" sz="1800" dirty="0">
              <a:solidFill>
                <a:schemeClr val="accent3">
                  <a:lumMod val="25000"/>
                </a:schemeClr>
              </a:solidFill>
            </a:endParaRPr>
          </a:p>
          <a:p>
            <a:pPr marL="0" indent="0">
              <a:lnSpc>
                <a:spcPct val="100000"/>
              </a:lnSpc>
              <a:spcBef>
                <a:spcPts val="1400"/>
              </a:spcBef>
              <a:buFont typeface="Arial" panose="020B0604020202020204" pitchFamily="34" charset="0"/>
              <a:buNone/>
            </a:pPr>
            <a:r>
              <a:rPr lang="en-US" sz="1800" b="1" dirty="0">
                <a:solidFill>
                  <a:srgbClr val="0948CB"/>
                </a:solidFill>
              </a:rPr>
              <a:t>Payload Mass Range: </a:t>
            </a:r>
            <a:r>
              <a:rPr lang="en-US" sz="1800" dirty="0">
                <a:solidFill>
                  <a:schemeClr val="accent3">
                    <a:lumMod val="25000"/>
                  </a:schemeClr>
                </a:solidFill>
              </a:rPr>
              <a:t>Payloads with masses up to 7000 kg have been successfully launched across multiple booster versions.</a:t>
            </a:r>
          </a:p>
        </p:txBody>
      </p:sp>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2" name="Picture 11">
            <a:extLst>
              <a:ext uri="{FF2B5EF4-FFF2-40B4-BE49-F238E27FC236}">
                <a16:creationId xmlns:a16="http://schemas.microsoft.com/office/drawing/2014/main" id="{035A650C-9B9D-A6B0-526E-628CBCD78D21}"/>
              </a:ext>
            </a:extLst>
          </p:cNvPr>
          <p:cNvPicPr>
            <a:picLocks noChangeAspect="1"/>
          </p:cNvPicPr>
          <p:nvPr/>
        </p:nvPicPr>
        <p:blipFill>
          <a:blip r:embed="rId3"/>
          <a:stretch>
            <a:fillRect/>
          </a:stretch>
        </p:blipFill>
        <p:spPr>
          <a:xfrm>
            <a:off x="6712299" y="1871476"/>
            <a:ext cx="4846144" cy="3532952"/>
          </a:xfrm>
          <a:prstGeom prst="rect">
            <a:avLst/>
          </a:prstGeom>
        </p:spPr>
      </p:pic>
      <p:pic>
        <p:nvPicPr>
          <p:cNvPr id="14" name="Picture 13">
            <a:extLst>
              <a:ext uri="{FF2B5EF4-FFF2-40B4-BE49-F238E27FC236}">
                <a16:creationId xmlns:a16="http://schemas.microsoft.com/office/drawing/2014/main" id="{462B10CA-379A-9CEA-6A87-FF42D401E8B4}"/>
              </a:ext>
            </a:extLst>
          </p:cNvPr>
          <p:cNvPicPr>
            <a:picLocks noChangeAspect="1"/>
          </p:cNvPicPr>
          <p:nvPr/>
        </p:nvPicPr>
        <p:blipFill>
          <a:blip r:embed="rId4"/>
          <a:stretch>
            <a:fillRect/>
          </a:stretch>
        </p:blipFill>
        <p:spPr>
          <a:xfrm>
            <a:off x="633557" y="1650317"/>
            <a:ext cx="5569541" cy="424462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68582" y="1523206"/>
            <a:ext cx="6525092" cy="3811588"/>
          </a:xfrm>
          <a:prstGeom prst="rect">
            <a:avLst/>
          </a:prstGeom>
        </p:spPr>
        <p:txBody>
          <a:bodyPr>
            <a:noAutofit/>
          </a:bodyPr>
          <a:lstStyle/>
          <a:p>
            <a:pPr>
              <a:lnSpc>
                <a:spcPct val="100000"/>
              </a:lnSpc>
              <a:spcBef>
                <a:spcPts val="1400"/>
              </a:spcBef>
            </a:pPr>
            <a:r>
              <a:rPr lang="en-US" sz="1400" b="1" dirty="0">
                <a:solidFill>
                  <a:schemeClr val="accent3">
                    <a:lumMod val="25000"/>
                  </a:schemeClr>
                </a:solidFill>
              </a:rPr>
              <a:t>Rows: </a:t>
            </a:r>
            <a:r>
              <a:rPr lang="en-US" sz="1400" dirty="0">
                <a:solidFill>
                  <a:schemeClr val="accent3">
                    <a:lumMod val="25000"/>
                  </a:schemeClr>
                </a:solidFill>
              </a:rPr>
              <a:t>Represent the true labels (actual outcomes).</a:t>
            </a:r>
          </a:p>
          <a:p>
            <a:pPr lvl="1">
              <a:lnSpc>
                <a:spcPct val="100000"/>
              </a:lnSpc>
              <a:spcBef>
                <a:spcPts val="1400"/>
              </a:spcBef>
            </a:pPr>
            <a:r>
              <a:rPr lang="en-US" sz="1400" dirty="0">
                <a:solidFill>
                  <a:schemeClr val="accent3">
                    <a:lumMod val="25000"/>
                  </a:schemeClr>
                </a:solidFill>
              </a:rPr>
              <a:t>Row 1: "did not land" (negative class).</a:t>
            </a:r>
          </a:p>
          <a:p>
            <a:pPr lvl="1">
              <a:lnSpc>
                <a:spcPct val="100000"/>
              </a:lnSpc>
              <a:spcBef>
                <a:spcPts val="1400"/>
              </a:spcBef>
            </a:pPr>
            <a:r>
              <a:rPr lang="en-US" sz="1400" dirty="0">
                <a:solidFill>
                  <a:schemeClr val="accent3">
                    <a:lumMod val="25000"/>
                  </a:schemeClr>
                </a:solidFill>
              </a:rPr>
              <a:t>Row 2: "landed" (positive class).</a:t>
            </a:r>
          </a:p>
          <a:p>
            <a:pPr>
              <a:lnSpc>
                <a:spcPct val="100000"/>
              </a:lnSpc>
              <a:spcBef>
                <a:spcPts val="1400"/>
              </a:spcBef>
            </a:pPr>
            <a:r>
              <a:rPr lang="en-US" sz="1400" b="1" dirty="0">
                <a:solidFill>
                  <a:schemeClr val="accent3">
                    <a:lumMod val="25000"/>
                  </a:schemeClr>
                </a:solidFill>
              </a:rPr>
              <a:t>Columns: </a:t>
            </a:r>
            <a:r>
              <a:rPr lang="en-US" sz="1400" dirty="0">
                <a:solidFill>
                  <a:schemeClr val="accent3">
                    <a:lumMod val="25000"/>
                  </a:schemeClr>
                </a:solidFill>
              </a:rPr>
              <a:t>Represent the predicted labels (model's outcomes).</a:t>
            </a:r>
          </a:p>
          <a:p>
            <a:pPr lvl="1">
              <a:lnSpc>
                <a:spcPct val="100000"/>
              </a:lnSpc>
              <a:spcBef>
                <a:spcPts val="1400"/>
              </a:spcBef>
            </a:pPr>
            <a:r>
              <a:rPr lang="en-US" sz="1400" dirty="0">
                <a:solidFill>
                  <a:schemeClr val="accent3">
                    <a:lumMod val="25000"/>
                  </a:schemeClr>
                </a:solidFill>
              </a:rPr>
              <a:t>Column 1: "did not land.“</a:t>
            </a:r>
          </a:p>
          <a:p>
            <a:pPr lvl="1">
              <a:lnSpc>
                <a:spcPct val="100000"/>
              </a:lnSpc>
              <a:spcBef>
                <a:spcPts val="1400"/>
              </a:spcBef>
            </a:pPr>
            <a:r>
              <a:rPr lang="en-US" sz="1400" dirty="0">
                <a:solidFill>
                  <a:schemeClr val="accent3">
                    <a:lumMod val="25000"/>
                  </a:schemeClr>
                </a:solidFill>
              </a:rPr>
              <a:t>Column 2: "land.“</a:t>
            </a:r>
          </a:p>
          <a:p>
            <a:pPr marL="0" indent="0">
              <a:lnSpc>
                <a:spcPct val="100000"/>
              </a:lnSpc>
              <a:spcBef>
                <a:spcPts val="1400"/>
              </a:spcBef>
              <a:buNone/>
            </a:pPr>
            <a:r>
              <a:rPr lang="en-US" sz="1400" b="1" dirty="0">
                <a:solidFill>
                  <a:srgbClr val="0948CB"/>
                </a:solidFill>
              </a:rPr>
              <a:t>The cells contain the following values:</a:t>
            </a:r>
          </a:p>
          <a:p>
            <a:pPr lvl="1">
              <a:lnSpc>
                <a:spcPct val="100000"/>
              </a:lnSpc>
              <a:spcBef>
                <a:spcPts val="1400"/>
              </a:spcBef>
            </a:pPr>
            <a:r>
              <a:rPr lang="en-US" sz="1200" dirty="0">
                <a:solidFill>
                  <a:schemeClr val="accent3">
                    <a:lumMod val="25000"/>
                  </a:schemeClr>
                </a:solidFill>
              </a:rPr>
              <a:t>True Negative (Top Left - 3): The model correctly predicted "did not land" when it actually did not land.</a:t>
            </a:r>
          </a:p>
          <a:p>
            <a:pPr lvl="1">
              <a:lnSpc>
                <a:spcPct val="100000"/>
              </a:lnSpc>
              <a:spcBef>
                <a:spcPts val="1400"/>
              </a:spcBef>
            </a:pPr>
            <a:r>
              <a:rPr lang="en-US" sz="1200" dirty="0">
                <a:solidFill>
                  <a:schemeClr val="accent3">
                    <a:lumMod val="25000"/>
                  </a:schemeClr>
                </a:solidFill>
              </a:rPr>
              <a:t>False Positive (Top Right - 3): The model incorrectly predicted "landed" when it actually did not land.</a:t>
            </a:r>
          </a:p>
          <a:p>
            <a:pPr lvl="1">
              <a:lnSpc>
                <a:spcPct val="100000"/>
              </a:lnSpc>
              <a:spcBef>
                <a:spcPts val="1400"/>
              </a:spcBef>
            </a:pPr>
            <a:r>
              <a:rPr lang="en-US" sz="1200" dirty="0">
                <a:solidFill>
                  <a:schemeClr val="accent3">
                    <a:lumMod val="25000"/>
                  </a:schemeClr>
                </a:solidFill>
              </a:rPr>
              <a:t>False Negative (Bottom Left - 0): The model incorrectly predicted "did not land" when it actually landed. (Here, the model had no such mistakes.)</a:t>
            </a:r>
          </a:p>
          <a:p>
            <a:pPr lvl="1">
              <a:lnSpc>
                <a:spcPct val="100000"/>
              </a:lnSpc>
              <a:spcBef>
                <a:spcPts val="1400"/>
              </a:spcBef>
            </a:pPr>
            <a:r>
              <a:rPr lang="en-US" sz="1200" dirty="0">
                <a:solidFill>
                  <a:schemeClr val="accent3">
                    <a:lumMod val="25000"/>
                  </a:schemeClr>
                </a:solidFill>
              </a:rPr>
              <a:t>True Positive (Bottom Right - 12): The model correctly predicted "landed" when it actually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1D4234F-9F0D-C11E-215D-E81B5DE7B59E}"/>
              </a:ext>
            </a:extLst>
          </p:cNvPr>
          <p:cNvPicPr>
            <a:picLocks noChangeAspect="1"/>
          </p:cNvPicPr>
          <p:nvPr/>
        </p:nvPicPr>
        <p:blipFill>
          <a:blip r:embed="rId3"/>
          <a:stretch>
            <a:fillRect/>
          </a:stretch>
        </p:blipFill>
        <p:spPr>
          <a:xfrm>
            <a:off x="7432048" y="2559610"/>
            <a:ext cx="4291370" cy="3449487"/>
          </a:xfrm>
          <a:prstGeom prst="rect">
            <a:avLst/>
          </a:prstGeom>
        </p:spPr>
      </p:pic>
      <p:pic>
        <p:nvPicPr>
          <p:cNvPr id="13" name="Picture 12">
            <a:extLst>
              <a:ext uri="{FF2B5EF4-FFF2-40B4-BE49-F238E27FC236}">
                <a16:creationId xmlns:a16="http://schemas.microsoft.com/office/drawing/2014/main" id="{5FC08F44-7B9F-B394-F950-AB2944E035F8}"/>
              </a:ext>
            </a:extLst>
          </p:cNvPr>
          <p:cNvPicPr>
            <a:picLocks noChangeAspect="1"/>
          </p:cNvPicPr>
          <p:nvPr/>
        </p:nvPicPr>
        <p:blipFill>
          <a:blip r:embed="rId4"/>
          <a:stretch>
            <a:fillRect/>
          </a:stretch>
        </p:blipFill>
        <p:spPr>
          <a:xfrm>
            <a:off x="7432048" y="166479"/>
            <a:ext cx="4243704" cy="225302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Part 2-</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37250"/>
            <a:ext cx="10499275" cy="468914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3500" dirty="0">
                <a:solidFill>
                  <a:schemeClr val="accent3">
                    <a:lumMod val="25000"/>
                  </a:schemeClr>
                </a:solidFill>
                <a:latin typeface="Abadi" panose="020B0604020104020204" pitchFamily="34" charset="0"/>
              </a:rPr>
              <a:t>Problems that need answers:</a:t>
            </a:r>
            <a:br>
              <a:rPr lang="en-US" sz="3500" dirty="0">
                <a:solidFill>
                  <a:schemeClr val="accent3">
                    <a:lumMod val="25000"/>
                  </a:schemeClr>
                </a:solidFill>
                <a:latin typeface="Abadi" panose="020B0604020104020204" pitchFamily="34" charset="0"/>
              </a:rPr>
            </a:br>
            <a:endParaRPr lang="en-US" sz="3500" dirty="0">
              <a:solidFill>
                <a:schemeClr val="accent3">
                  <a:lumMod val="25000"/>
                </a:schemeClr>
              </a:solidFill>
              <a:latin typeface="Abadi" panose="020B0604020104020204" pitchFamily="34" charset="0"/>
            </a:endParaRPr>
          </a:p>
          <a:p>
            <a:pPr marL="514350" indent="-514350">
              <a:buAutoNum type="arabicPeriod"/>
            </a:pPr>
            <a:r>
              <a:rPr lang="en-US" sz="2600" b="1" dirty="0">
                <a:solidFill>
                  <a:srgbClr val="0B49CB"/>
                </a:solidFill>
                <a:latin typeface="+mn-lt"/>
              </a:rPr>
              <a:t>Can we predict if the Falcon 9 first stage will land successfully?</a:t>
            </a:r>
            <a:br>
              <a:rPr lang="en-US" sz="2600" dirty="0">
                <a:solidFill>
                  <a:schemeClr val="accent3">
                    <a:lumMod val="25000"/>
                  </a:schemeClr>
                </a:solidFill>
                <a:latin typeface="+mn-lt"/>
              </a:rPr>
            </a:br>
            <a:br>
              <a:rPr lang="en-US" sz="2600" dirty="0">
                <a:solidFill>
                  <a:schemeClr val="accent3">
                    <a:lumMod val="25000"/>
                  </a:schemeClr>
                </a:solidFill>
                <a:latin typeface="+mn-lt"/>
              </a:rPr>
            </a:br>
            <a:r>
              <a:rPr lang="en-US" sz="2600" dirty="0">
                <a:solidFill>
                  <a:schemeClr val="accent3">
                    <a:lumMod val="25000"/>
                  </a:schemeClr>
                </a:solidFill>
                <a:latin typeface="+mn-lt"/>
              </a:rPr>
              <a:t>The primary goal is to build a predictive model that can take various factors into account (e.g., launch site, payload, weather) and predict whether the first stage of the Falcon 9 rocket will land successfully, which is critical for SpaceX’s cost-saving strategy.</a:t>
            </a:r>
          </a:p>
          <a:p>
            <a:pPr marL="514350" indent="-514350">
              <a:buAutoNum type="arabicPeriod"/>
            </a:pPr>
            <a:r>
              <a:rPr lang="en-US" sz="2600" b="1" dirty="0">
                <a:solidFill>
                  <a:srgbClr val="0B49CB"/>
                </a:solidFill>
                <a:latin typeface="+mn-lt"/>
              </a:rPr>
              <a:t>What factors contribute to the success or failure of the Falcon 9 landing?</a:t>
            </a:r>
            <a:br>
              <a:rPr lang="en-US" sz="2600" dirty="0">
                <a:solidFill>
                  <a:schemeClr val="accent3">
                    <a:lumMod val="25000"/>
                  </a:schemeClr>
                </a:solidFill>
                <a:latin typeface="+mn-lt"/>
              </a:rPr>
            </a:br>
            <a:br>
              <a:rPr lang="en-US" sz="2600" dirty="0">
                <a:solidFill>
                  <a:schemeClr val="accent3">
                    <a:lumMod val="25000"/>
                  </a:schemeClr>
                </a:solidFill>
                <a:latin typeface="+mn-lt"/>
              </a:rPr>
            </a:br>
            <a:r>
              <a:rPr lang="en-US" sz="2600" dirty="0">
                <a:solidFill>
                  <a:schemeClr val="accent3">
                    <a:lumMod val="25000"/>
                  </a:schemeClr>
                </a:solidFill>
                <a:latin typeface="+mn-lt"/>
              </a:rPr>
              <a:t>By performing Exploratory Data Analysis (EDA), the project investigates which features (such as launch site, payload mass, or weather conditions) are the most influential in determining the landing outcome. This could involve analyzing whether certain landing sites (e.g., drone ships, ground pads) are more likely to result in successful landings or if certain mission types are associated with higher success rates.</a:t>
            </a:r>
          </a:p>
          <a:p>
            <a:pPr marL="514350" indent="-514350">
              <a:buAutoNum type="arabicPeriod"/>
            </a:pPr>
            <a:r>
              <a:rPr lang="en-US" sz="2600" b="1" dirty="0">
                <a:solidFill>
                  <a:srgbClr val="0B49CB"/>
                </a:solidFill>
                <a:latin typeface="+mn-lt"/>
              </a:rPr>
              <a:t>How can we optimize landing predictions to improve cost estimates for SpaceX?</a:t>
            </a:r>
            <a:br>
              <a:rPr lang="en-US" sz="2600" dirty="0">
                <a:solidFill>
                  <a:schemeClr val="accent3">
                    <a:lumMod val="25000"/>
                  </a:schemeClr>
                </a:solidFill>
                <a:latin typeface="+mn-lt"/>
              </a:rPr>
            </a:br>
            <a:br>
              <a:rPr lang="en-US" sz="2600" dirty="0">
                <a:solidFill>
                  <a:schemeClr val="accent3">
                    <a:lumMod val="25000"/>
                  </a:schemeClr>
                </a:solidFill>
                <a:latin typeface="+mn-lt"/>
              </a:rPr>
            </a:br>
            <a:r>
              <a:rPr lang="en-US" sz="2600" dirty="0">
                <a:solidFill>
                  <a:schemeClr val="accent3">
                    <a:lumMod val="25000"/>
                  </a:schemeClr>
                </a:solidFill>
                <a:latin typeface="+mn-lt"/>
              </a:rPr>
              <a:t>By developing an accurate model, SpaceX can improve cost forecasting by better predicting whether a landing will be successful, allowing for better planning and resource allocation. This will have a direct impact on the overall cost per launch and will aid in competitive bidding for future space missions.</a:t>
            </a:r>
          </a:p>
          <a:p>
            <a:pPr marL="514350" indent="-514350">
              <a:buAutoNum type="arabicPeriod"/>
            </a:pPr>
            <a:r>
              <a:rPr lang="en-US" sz="2600" b="1" dirty="0">
                <a:solidFill>
                  <a:srgbClr val="0B49CB"/>
                </a:solidFill>
                <a:latin typeface="+mn-lt"/>
              </a:rPr>
              <a:t>Can we improve the landing prediction accuracy through better feature engineering and model tuning?</a:t>
            </a:r>
            <a:br>
              <a:rPr lang="en-US" sz="2600" dirty="0">
                <a:solidFill>
                  <a:schemeClr val="accent3">
                    <a:lumMod val="25000"/>
                  </a:schemeClr>
                </a:solidFill>
                <a:latin typeface="+mn-lt"/>
              </a:rPr>
            </a:br>
            <a:br>
              <a:rPr lang="en-US" sz="2600" dirty="0">
                <a:solidFill>
                  <a:schemeClr val="accent3">
                    <a:lumMod val="25000"/>
                  </a:schemeClr>
                </a:solidFill>
                <a:latin typeface="+mn-lt"/>
              </a:rPr>
            </a:br>
            <a:r>
              <a:rPr lang="en-US" sz="2600" dirty="0">
                <a:solidFill>
                  <a:schemeClr val="accent3">
                    <a:lumMod val="25000"/>
                  </a:schemeClr>
                </a:solidFill>
                <a:latin typeface="+mn-lt"/>
              </a:rPr>
              <a:t>The project investigates whether additional features, data transformations, or model tuning can increase the accuracy of the prediction </a:t>
            </a:r>
            <a:r>
              <a:rPr lang="en-US" sz="2600" dirty="0" err="1">
                <a:solidFill>
                  <a:schemeClr val="accent3">
                    <a:lumMod val="25000"/>
                  </a:schemeClr>
                </a:solidFill>
                <a:latin typeface="+mn-lt"/>
              </a:rPr>
              <a:t>model.This</a:t>
            </a:r>
            <a:r>
              <a:rPr lang="en-US" sz="2600" dirty="0">
                <a:solidFill>
                  <a:schemeClr val="accent3">
                    <a:lumMod val="25000"/>
                  </a:schemeClr>
                </a:solidFill>
                <a:latin typeface="+mn-lt"/>
              </a:rPr>
              <a:t> includes exploring various classification algorithms (e.g., logistic regression, decision trees, support vector machines) and using techniques such as hyperparameter optimization and cross-validation.</a:t>
            </a:r>
          </a:p>
          <a:p>
            <a:pPr marL="0" indent="0">
              <a:buNone/>
            </a:pPr>
            <a:endParaRPr lang="en-US" sz="2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337201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19286" y="1513314"/>
            <a:ext cx="10838686" cy="4351338"/>
          </a:xfrm>
          <a:prstGeom prst="rect">
            <a:avLst/>
          </a:prstGeom>
        </p:spPr>
        <p:txBody>
          <a:bodyPr>
            <a:noAutofit/>
          </a:bodyPr>
          <a:lstStyle/>
          <a:p>
            <a:pPr>
              <a:lnSpc>
                <a:spcPct val="100000"/>
              </a:lnSpc>
              <a:spcBef>
                <a:spcPts val="1400"/>
              </a:spcBef>
            </a:pPr>
            <a:r>
              <a:rPr lang="en-US" sz="1400" b="1" dirty="0">
                <a:solidFill>
                  <a:schemeClr val="accent3">
                    <a:lumMod val="25000"/>
                  </a:schemeClr>
                </a:solidFill>
                <a:latin typeface="Abadi" panose="020B0604020104020204" pitchFamily="34" charset="0"/>
              </a:rPr>
              <a:t>Predictive Model Success:</a:t>
            </a:r>
          </a:p>
          <a:p>
            <a:pPr lvl="1">
              <a:lnSpc>
                <a:spcPct val="100000"/>
              </a:lnSpc>
              <a:spcBef>
                <a:spcPts val="1400"/>
              </a:spcBef>
            </a:pPr>
            <a:r>
              <a:rPr lang="en-US" sz="1200" b="1" dirty="0">
                <a:solidFill>
                  <a:srgbClr val="0948CB"/>
                </a:solidFill>
              </a:rPr>
              <a:t>Logistic Regression emerged as the best-performing model with an accuracy of 83.33%.</a:t>
            </a:r>
          </a:p>
          <a:p>
            <a:pPr lvl="1">
              <a:lnSpc>
                <a:spcPct val="100000"/>
              </a:lnSpc>
              <a:spcBef>
                <a:spcPts val="1400"/>
              </a:spcBef>
            </a:pPr>
            <a:r>
              <a:rPr lang="en-US" sz="1200" dirty="0">
                <a:solidFill>
                  <a:schemeClr val="accent3">
                    <a:lumMod val="25000"/>
                  </a:schemeClr>
                </a:solidFill>
              </a:rPr>
              <a:t>SVM and KNN models performed similarly but were not prioritized based on decision logic. </a:t>
            </a:r>
          </a:p>
          <a:p>
            <a:pPr>
              <a:lnSpc>
                <a:spcPct val="100000"/>
              </a:lnSpc>
              <a:spcBef>
                <a:spcPts val="1400"/>
              </a:spcBef>
            </a:pPr>
            <a:r>
              <a:rPr lang="en-US" sz="1400" b="1" dirty="0">
                <a:solidFill>
                  <a:schemeClr val="accent3">
                    <a:lumMod val="25000"/>
                  </a:schemeClr>
                </a:solidFill>
                <a:latin typeface="Abadi" panose="020B0604020104020204" pitchFamily="34" charset="0"/>
              </a:rPr>
              <a:t>False Positive Issue:</a:t>
            </a:r>
          </a:p>
          <a:p>
            <a:pPr lvl="1">
              <a:lnSpc>
                <a:spcPct val="100000"/>
              </a:lnSpc>
              <a:spcBef>
                <a:spcPts val="1400"/>
              </a:spcBef>
            </a:pPr>
            <a:r>
              <a:rPr lang="en-US" sz="1200" dirty="0">
                <a:solidFill>
                  <a:schemeClr val="accent3">
                    <a:lumMod val="25000"/>
                  </a:schemeClr>
                </a:solidFill>
              </a:rPr>
              <a:t>The confusion matrix revealed that </a:t>
            </a:r>
            <a:r>
              <a:rPr lang="en-US" sz="1200" b="1" dirty="0">
                <a:solidFill>
                  <a:srgbClr val="0948CB"/>
                </a:solidFill>
              </a:rPr>
              <a:t>false positives (incorrectly predicting "landed") are the primary issue for the Logistic Regression model.</a:t>
            </a:r>
          </a:p>
          <a:p>
            <a:pPr lvl="1">
              <a:lnSpc>
                <a:spcPct val="100000"/>
              </a:lnSpc>
              <a:spcBef>
                <a:spcPts val="1400"/>
              </a:spcBef>
            </a:pPr>
            <a:r>
              <a:rPr lang="en-US" sz="1200" dirty="0">
                <a:solidFill>
                  <a:schemeClr val="accent3">
                    <a:lumMod val="25000"/>
                  </a:schemeClr>
                </a:solidFill>
              </a:rPr>
              <a:t>This highlights areas for improvement, especially in real-world applications where minimizing false positives is critical.</a:t>
            </a:r>
          </a:p>
          <a:p>
            <a:pPr>
              <a:lnSpc>
                <a:spcPct val="100000"/>
              </a:lnSpc>
              <a:spcBef>
                <a:spcPts val="1400"/>
              </a:spcBef>
            </a:pPr>
            <a:r>
              <a:rPr lang="en-US" sz="1400" b="1" dirty="0">
                <a:solidFill>
                  <a:schemeClr val="accent3">
                    <a:lumMod val="25000"/>
                  </a:schemeClr>
                </a:solidFill>
                <a:latin typeface="Abadi" panose="020B0604020104020204" pitchFamily="34" charset="0"/>
              </a:rPr>
              <a:t>EDA Insights:</a:t>
            </a:r>
          </a:p>
          <a:p>
            <a:pPr lvl="1">
              <a:lnSpc>
                <a:spcPct val="100000"/>
              </a:lnSpc>
              <a:spcBef>
                <a:spcPts val="1400"/>
              </a:spcBef>
            </a:pPr>
            <a:r>
              <a:rPr lang="en-US" sz="1200" dirty="0">
                <a:solidFill>
                  <a:schemeClr val="accent3">
                    <a:lumMod val="25000"/>
                  </a:schemeClr>
                </a:solidFill>
              </a:rPr>
              <a:t>Launch site and payload mass significantly impact landing outcomes.</a:t>
            </a:r>
          </a:p>
          <a:p>
            <a:pPr lvl="1">
              <a:lnSpc>
                <a:spcPct val="100000"/>
              </a:lnSpc>
              <a:spcBef>
                <a:spcPts val="1400"/>
              </a:spcBef>
            </a:pPr>
            <a:r>
              <a:rPr lang="en-US" sz="1200" dirty="0">
                <a:solidFill>
                  <a:schemeClr val="accent3">
                    <a:lumMod val="25000"/>
                  </a:schemeClr>
                </a:solidFill>
              </a:rPr>
              <a:t>Specific </a:t>
            </a:r>
            <a:r>
              <a:rPr lang="en-US" sz="1200" b="1" dirty="0">
                <a:solidFill>
                  <a:srgbClr val="0948CB"/>
                </a:solidFill>
              </a:rPr>
              <a:t>orbit types and increasing flight numbers correlate with higher success rates</a:t>
            </a:r>
            <a:r>
              <a:rPr lang="en-US" sz="1200" dirty="0">
                <a:solidFill>
                  <a:schemeClr val="accent3">
                    <a:lumMod val="25000"/>
                  </a:schemeClr>
                </a:solidFill>
              </a:rPr>
              <a:t>.</a:t>
            </a:r>
          </a:p>
          <a:p>
            <a:pPr>
              <a:lnSpc>
                <a:spcPct val="100000"/>
              </a:lnSpc>
              <a:spcBef>
                <a:spcPts val="1400"/>
              </a:spcBef>
            </a:pPr>
            <a:r>
              <a:rPr lang="en-US" sz="1400" b="1" dirty="0">
                <a:solidFill>
                  <a:schemeClr val="accent3">
                    <a:lumMod val="25000"/>
                  </a:schemeClr>
                </a:solidFill>
                <a:latin typeface="Abadi" panose="020B0604020104020204" pitchFamily="34" charset="0"/>
              </a:rPr>
              <a:t>Model Evaluation Techniques:</a:t>
            </a:r>
          </a:p>
          <a:p>
            <a:pPr lvl="1">
              <a:lnSpc>
                <a:spcPct val="100000"/>
              </a:lnSpc>
              <a:spcBef>
                <a:spcPts val="1400"/>
              </a:spcBef>
            </a:pPr>
            <a:r>
              <a:rPr lang="en-US" sz="1200" dirty="0">
                <a:solidFill>
                  <a:schemeClr val="accent3">
                    <a:lumMod val="25000"/>
                  </a:schemeClr>
                </a:solidFill>
              </a:rPr>
              <a:t>Cross-validation and hyperparameter tuning were crucial in selecting the best model and optimizing its performance.</a:t>
            </a:r>
          </a:p>
          <a:p>
            <a:pPr>
              <a:lnSpc>
                <a:spcPct val="100000"/>
              </a:lnSpc>
              <a:spcBef>
                <a:spcPts val="1400"/>
              </a:spcBef>
            </a:pPr>
            <a:r>
              <a:rPr lang="en-US" sz="1400" b="1" dirty="0">
                <a:solidFill>
                  <a:schemeClr val="accent3">
                    <a:lumMod val="25000"/>
                  </a:schemeClr>
                </a:solidFill>
                <a:latin typeface="Abadi" panose="020B0604020104020204" pitchFamily="34" charset="0"/>
              </a:rPr>
              <a:t>Practical Applications:</a:t>
            </a:r>
          </a:p>
          <a:p>
            <a:pPr lvl="1">
              <a:lnSpc>
                <a:spcPct val="100000"/>
              </a:lnSpc>
              <a:spcBef>
                <a:spcPts val="1400"/>
              </a:spcBef>
            </a:pPr>
            <a:r>
              <a:rPr lang="en-US" sz="1200" dirty="0">
                <a:solidFill>
                  <a:schemeClr val="accent3">
                    <a:lumMod val="25000"/>
                  </a:schemeClr>
                </a:solidFill>
              </a:rPr>
              <a:t>Predictive models can help SpaceX optimize resource allocation and bid competitively in the aerospace market by improving landing success forecasts.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lnSpcReduction="10000"/>
          </a:bodyPr>
          <a:lstStyle/>
          <a:p>
            <a:pPr marL="0" indent="0">
              <a:lnSpc>
                <a:spcPct val="100000"/>
              </a:lnSpc>
              <a:spcBef>
                <a:spcPts val="1400"/>
              </a:spcBef>
              <a:buNone/>
            </a:pPr>
            <a:r>
              <a:rPr lang="en-US" sz="2200" b="1" dirty="0">
                <a:solidFill>
                  <a:srgbClr val="121619"/>
                </a:solidFill>
                <a:latin typeface="Abadi" panose="020B0604020104020204" pitchFamily="34" charset="0"/>
              </a:rPr>
              <a:t>All of the following data highlights can be found in the public GitHub: 	</a:t>
            </a:r>
          </a:p>
          <a:p>
            <a:pPr marL="0" indent="0" algn="ctr">
              <a:lnSpc>
                <a:spcPct val="100000"/>
              </a:lnSpc>
              <a:spcBef>
                <a:spcPts val="1400"/>
              </a:spcBef>
              <a:buNone/>
            </a:pPr>
            <a:r>
              <a:rPr lang="en-US" sz="2200" b="1" u="sng" dirty="0">
                <a:solidFill>
                  <a:srgbClr val="FF0000"/>
                </a:solidFill>
                <a:latin typeface="Abadi" panose="020B0604020104020204" pitchFamily="34" charset="0"/>
              </a:rPr>
              <a:t>https://github.com/mst141umiami/CAPSTONE.git </a:t>
            </a:r>
          </a:p>
          <a:p>
            <a:pPr marL="0" indent="0">
              <a:lnSpc>
                <a:spcPct val="100000"/>
              </a:lnSpc>
              <a:spcBef>
                <a:spcPts val="1400"/>
              </a:spcBef>
              <a:buNone/>
            </a:pPr>
            <a:r>
              <a:rPr lang="en-US" sz="2200" b="1" dirty="0">
                <a:solidFill>
                  <a:srgbClr val="0948CB"/>
                </a:solidFill>
                <a:latin typeface="Abadi" panose="020B0604020104020204" pitchFamily="34" charset="0"/>
              </a:rPr>
              <a:t>Python Code Snippets: </a:t>
            </a:r>
            <a:r>
              <a:rPr lang="en-US" sz="2200" dirty="0">
                <a:solidFill>
                  <a:schemeClr val="accent3">
                    <a:lumMod val="25000"/>
                  </a:schemeClr>
                </a:solidFill>
                <a:latin typeface="Abadi" panose="020B0604020104020204" pitchFamily="34" charset="0"/>
              </a:rPr>
              <a:t>Example of Logistic Regression model training. Code used for confusion matrix generation.</a:t>
            </a:r>
          </a:p>
          <a:p>
            <a:pPr marL="0" indent="0">
              <a:lnSpc>
                <a:spcPct val="100000"/>
              </a:lnSpc>
              <a:spcBef>
                <a:spcPts val="1400"/>
              </a:spcBef>
              <a:buNone/>
            </a:pPr>
            <a:r>
              <a:rPr lang="en-US" sz="2200" b="1" dirty="0">
                <a:solidFill>
                  <a:srgbClr val="0948CB"/>
                </a:solidFill>
                <a:latin typeface="Abadi" panose="020B0604020104020204" pitchFamily="34" charset="0"/>
              </a:rPr>
              <a:t>SQL Queries: </a:t>
            </a:r>
            <a:r>
              <a:rPr lang="en-US" sz="2200" dirty="0">
                <a:solidFill>
                  <a:schemeClr val="accent3">
                    <a:lumMod val="25000"/>
                  </a:schemeClr>
                </a:solidFill>
                <a:latin typeface="Abadi" panose="020B0604020104020204" pitchFamily="34" charset="0"/>
              </a:rPr>
              <a:t>Queries used to extract launch data and analyze outcomes, such </a:t>
            </a:r>
            <a:r>
              <a:rPr lang="en-US" sz="2200" dirty="0" err="1">
                <a:solidFill>
                  <a:schemeClr val="accent3">
                    <a:lumMod val="25000"/>
                  </a:schemeClr>
                </a:solidFill>
                <a:latin typeface="Abadi" panose="020B0604020104020204" pitchFamily="34" charset="0"/>
              </a:rPr>
              <a:t>as:Count</a:t>
            </a:r>
            <a:r>
              <a:rPr lang="en-US" sz="2200" dirty="0">
                <a:solidFill>
                  <a:schemeClr val="accent3">
                    <a:lumMod val="25000"/>
                  </a:schemeClr>
                </a:solidFill>
                <a:latin typeface="Abadi" panose="020B0604020104020204" pitchFamily="34" charset="0"/>
              </a:rPr>
              <a:t> of successful launches per </a:t>
            </a:r>
            <a:r>
              <a:rPr lang="en-US" sz="2200" dirty="0" err="1">
                <a:solidFill>
                  <a:schemeClr val="accent3">
                    <a:lumMod val="25000"/>
                  </a:schemeClr>
                </a:solidFill>
                <a:latin typeface="Abadi" panose="020B0604020104020204" pitchFamily="34" charset="0"/>
              </a:rPr>
              <a:t>site.Average</a:t>
            </a:r>
            <a:r>
              <a:rPr lang="en-US" sz="2200" dirty="0">
                <a:solidFill>
                  <a:schemeClr val="accent3">
                    <a:lumMod val="25000"/>
                  </a:schemeClr>
                </a:solidFill>
                <a:latin typeface="Abadi" panose="020B0604020104020204" pitchFamily="34" charset="0"/>
              </a:rPr>
              <a:t> payload mass for successful and failed landings.</a:t>
            </a:r>
          </a:p>
          <a:p>
            <a:pPr marL="0" indent="0">
              <a:lnSpc>
                <a:spcPct val="100000"/>
              </a:lnSpc>
              <a:spcBef>
                <a:spcPts val="1400"/>
              </a:spcBef>
              <a:buNone/>
            </a:pPr>
            <a:r>
              <a:rPr lang="en-US" sz="2200" b="1" dirty="0">
                <a:solidFill>
                  <a:srgbClr val="0948CB"/>
                </a:solidFill>
                <a:latin typeface="Abadi" panose="020B0604020104020204" pitchFamily="34" charset="0"/>
              </a:rPr>
              <a:t>Charts: </a:t>
            </a:r>
            <a:r>
              <a:rPr lang="en-US" sz="2200" dirty="0">
                <a:solidFill>
                  <a:schemeClr val="accent3">
                    <a:lumMod val="25000"/>
                  </a:schemeClr>
                </a:solidFill>
                <a:latin typeface="Abadi" panose="020B0604020104020204" pitchFamily="34" charset="0"/>
              </a:rPr>
              <a:t>Bar chart of model accuracies and Confusion matrix for Logistic Regression.</a:t>
            </a:r>
          </a:p>
          <a:p>
            <a:pPr marL="0" indent="0">
              <a:lnSpc>
                <a:spcPct val="100000"/>
              </a:lnSpc>
              <a:spcBef>
                <a:spcPts val="1400"/>
              </a:spcBef>
              <a:buNone/>
            </a:pPr>
            <a:r>
              <a:rPr lang="en-US" sz="2200" b="1" dirty="0">
                <a:solidFill>
                  <a:srgbClr val="0948CB"/>
                </a:solidFill>
                <a:latin typeface="Abadi" panose="020B0604020104020204" pitchFamily="34" charset="0"/>
              </a:rPr>
              <a:t>Notebook Outputs: </a:t>
            </a:r>
            <a:r>
              <a:rPr lang="en-US" sz="2200" dirty="0">
                <a:solidFill>
                  <a:schemeClr val="accent3">
                    <a:lumMod val="25000"/>
                  </a:schemeClr>
                </a:solidFill>
                <a:latin typeface="Abadi" panose="020B0604020104020204" pitchFamily="34" charset="0"/>
              </a:rPr>
              <a:t>Screenshots of key EDA results, such as correlation heatmaps or box plots of payload weight vs. landing outcome.</a:t>
            </a:r>
          </a:p>
          <a:p>
            <a:pPr marL="0" indent="0">
              <a:lnSpc>
                <a:spcPct val="100000"/>
              </a:lnSpc>
              <a:spcBef>
                <a:spcPts val="1400"/>
              </a:spcBef>
              <a:buNone/>
            </a:pPr>
            <a:r>
              <a:rPr lang="en-US" sz="2200" b="1" dirty="0">
                <a:solidFill>
                  <a:srgbClr val="0948CB"/>
                </a:solidFill>
                <a:latin typeface="Abadi" panose="020B0604020104020204" pitchFamily="34" charset="0"/>
              </a:rPr>
              <a:t>Data Sets: </a:t>
            </a:r>
            <a:r>
              <a:rPr lang="en-US" sz="2200" dirty="0">
                <a:solidFill>
                  <a:schemeClr val="accent3">
                    <a:lumMod val="25000"/>
                  </a:schemeClr>
                </a:solidFill>
                <a:latin typeface="Abadi" panose="020B0604020104020204" pitchFamily="34" charset="0"/>
              </a:rPr>
              <a:t>Cleaned dataset used for model training and testing, derived from SpaceX launch records (API and web scraping).</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u="sng" dirty="0">
                <a:solidFill>
                  <a:srgbClr val="0B49CB"/>
                </a:solidFill>
                <a:latin typeface="Abadi"/>
              </a:rPr>
              <a:t>Executive</a:t>
            </a:r>
            <a:r>
              <a:rPr lang="en-US" sz="8000" b="1" u="sng" dirty="0">
                <a:solidFill>
                  <a:srgbClr val="0B49CB"/>
                </a:solidFill>
                <a:latin typeface="Abadi"/>
              </a:rPr>
              <a:t> </a:t>
            </a:r>
            <a:r>
              <a:rPr lang="en-US" sz="8000" u="sng" dirty="0">
                <a:solidFill>
                  <a:srgbClr val="0B49CB"/>
                </a:solidFill>
                <a:latin typeface="Abadi"/>
              </a:rPr>
              <a:t>Summary</a:t>
            </a:r>
          </a:p>
          <a:p>
            <a:pPr>
              <a:lnSpc>
                <a:spcPct val="120000"/>
              </a:lnSpc>
              <a:spcBef>
                <a:spcPts val="1400"/>
              </a:spcBef>
            </a:pPr>
            <a:r>
              <a:rPr lang="en-US" sz="7200" dirty="0">
                <a:solidFill>
                  <a:schemeClr val="accent3">
                    <a:lumMod val="25000"/>
                  </a:schemeClr>
                </a:solidFill>
                <a:latin typeface="Abadi"/>
              </a:rPr>
              <a:t>Data collection methodology:</a:t>
            </a:r>
          </a:p>
          <a:p>
            <a:pPr marL="457200" lvl="1" indent="0">
              <a:lnSpc>
                <a:spcPct val="120000"/>
              </a:lnSpc>
              <a:spcBef>
                <a:spcPts val="1400"/>
              </a:spcBef>
              <a:buNone/>
            </a:pPr>
            <a:r>
              <a:rPr lang="en-US" sz="6400" dirty="0">
                <a:solidFill>
                  <a:schemeClr val="bg2">
                    <a:lumMod val="50000"/>
                  </a:schemeClr>
                </a:solidFill>
                <a:latin typeface="+mn-lt"/>
              </a:rPr>
              <a:t>The notebooks use multiple methods to gather data, including web scraping, API collection, and SQL queries, as well as historical data on SpaceX launches.</a:t>
            </a:r>
          </a:p>
          <a:p>
            <a:pPr>
              <a:lnSpc>
                <a:spcPct val="120000"/>
              </a:lnSpc>
              <a:spcBef>
                <a:spcPts val="1400"/>
              </a:spcBef>
            </a:pPr>
            <a:r>
              <a:rPr lang="en-US" sz="7200" dirty="0">
                <a:solidFill>
                  <a:schemeClr val="accent3">
                    <a:lumMod val="25000"/>
                  </a:schemeClr>
                </a:solidFill>
                <a:latin typeface="Abadi"/>
              </a:rPr>
              <a:t>Perform data wrangling</a:t>
            </a:r>
          </a:p>
          <a:p>
            <a:pPr marL="457200" lvl="1" indent="0">
              <a:lnSpc>
                <a:spcPct val="120000"/>
              </a:lnSpc>
              <a:spcBef>
                <a:spcPts val="1400"/>
              </a:spcBef>
              <a:buNone/>
            </a:pPr>
            <a:r>
              <a:rPr lang="en-US" sz="6400" dirty="0">
                <a:solidFill>
                  <a:schemeClr val="bg2">
                    <a:lumMod val="50000"/>
                  </a:schemeClr>
                </a:solidFill>
                <a:latin typeface="+mn-lt"/>
              </a:rPr>
              <a:t>The focus is on cleaning and transforming the raw data into a usable format for modeling, such as converting outcomes into binary labels for prediction and preparing data for machine learning.</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r>
              <a:rPr lang="en-US" sz="6400" dirty="0">
                <a:solidFill>
                  <a:schemeClr val="bg2">
                    <a:lumMod val="50000"/>
                  </a:schemeClr>
                </a:solidFill>
                <a:latin typeface="+mn-lt"/>
              </a:rPr>
              <a:t>Machine learning models (e.g., classification models for predicting landing success) are built using the prepared data. The models are evaluated based on performance metrics like accuracy, precision, and recall.</a:t>
            </a:r>
          </a:p>
          <a:p>
            <a:pPr lvl="1">
              <a:lnSpc>
                <a:spcPct val="120000"/>
              </a:lnSpc>
              <a:spcBef>
                <a:spcPts val="1400"/>
              </a:spcBef>
            </a:pPr>
            <a:endParaRPr lang="en-US" sz="64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726059"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1800" dirty="0">
                <a:solidFill>
                  <a:schemeClr val="accent3">
                    <a:lumMod val="25000"/>
                  </a:schemeClr>
                </a:solidFill>
              </a:rPr>
              <a:t>The data collection process for predicting the success of the Falcon 9 first stage landing involves gathering multiple sources of information related to the historical launches. The datasets are collected from various sources, including </a:t>
            </a:r>
            <a:r>
              <a:rPr lang="en-US" sz="1800" b="1" dirty="0">
                <a:solidFill>
                  <a:srgbClr val="0B49CB"/>
                </a:solidFill>
              </a:rPr>
              <a:t>APIs, web scraping, and SQL databases</a:t>
            </a:r>
            <a:r>
              <a:rPr lang="en-US" sz="1800" dirty="0">
                <a:solidFill>
                  <a:schemeClr val="accent3">
                    <a:lumMod val="25000"/>
                  </a:schemeClr>
                </a:solidFill>
              </a:rPr>
              <a:t>, and then </a:t>
            </a:r>
            <a:r>
              <a:rPr lang="en-US" sz="1800" u="sng" dirty="0">
                <a:solidFill>
                  <a:schemeClr val="accent3">
                    <a:lumMod val="25000"/>
                  </a:schemeClr>
                </a:solidFill>
              </a:rPr>
              <a:t>cleaned and transformed </a:t>
            </a:r>
            <a:r>
              <a:rPr lang="en-US" sz="1800" dirty="0">
                <a:solidFill>
                  <a:schemeClr val="accent3">
                    <a:lumMod val="25000"/>
                  </a:schemeClr>
                </a:solidFill>
              </a:rPr>
              <a:t>for use in predictive models.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5E3A0B7C-F44B-826A-1703-1FD439AA6C01}"/>
              </a:ext>
            </a:extLst>
          </p:cNvPr>
          <p:cNvPicPr>
            <a:picLocks noChangeAspect="1"/>
          </p:cNvPicPr>
          <p:nvPr/>
        </p:nvPicPr>
        <p:blipFill>
          <a:blip r:embed="rId3"/>
          <a:stretch>
            <a:fillRect/>
          </a:stretch>
        </p:blipFill>
        <p:spPr>
          <a:xfrm>
            <a:off x="7878943" y="1575377"/>
            <a:ext cx="3543046" cy="4358507"/>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7077266" cy="4225925"/>
          </a:xfrm>
          <a:prstGeom prst="rect">
            <a:avLst/>
          </a:prstGeom>
        </p:spPr>
        <p:txBody>
          <a:bodyPr vert="horz" lIns="91440" tIns="45720" rIns="91440" bIns="45720" rtlCol="0" anchor="t">
            <a:normAutofit fontScale="70000" lnSpcReduction="20000"/>
          </a:bodyPr>
          <a:lstStyle/>
          <a:p>
            <a:pPr>
              <a:lnSpc>
                <a:spcPct val="100000"/>
              </a:lnSpc>
              <a:spcBef>
                <a:spcPts val="1400"/>
              </a:spcBef>
            </a:pPr>
            <a:r>
              <a:rPr lang="en-US" sz="2200" dirty="0">
                <a:solidFill>
                  <a:schemeClr val="accent3">
                    <a:lumMod val="25000"/>
                  </a:schemeClr>
                </a:solidFill>
              </a:rPr>
              <a:t>The data collection process through SpaceX REST API calls focuses on gathering structured data directly from the SpaceX API for Falcon 9 rocket launches. This API provides detailed information such as mission outcomes, payload details, landing information, and launch configurations, which are critical for building a predictive model for landing success.</a:t>
            </a:r>
            <a:br>
              <a:rPr lang="en-US" sz="2200" dirty="0">
                <a:solidFill>
                  <a:schemeClr val="accent3">
                    <a:lumMod val="25000"/>
                  </a:schemeClr>
                </a:solidFill>
              </a:rPr>
            </a:br>
            <a:br>
              <a:rPr lang="en-US" sz="2200" dirty="0">
                <a:solidFill>
                  <a:schemeClr val="accent3">
                    <a:lumMod val="25000"/>
                  </a:schemeClr>
                </a:solidFill>
              </a:rPr>
            </a:br>
            <a:r>
              <a:rPr lang="en-US" sz="2200" b="1" dirty="0">
                <a:solidFill>
                  <a:srgbClr val="0B49CB"/>
                </a:solidFill>
              </a:rPr>
              <a:t>1. API Endpoints Identification: </a:t>
            </a:r>
            <a:r>
              <a:rPr lang="en-US" sz="2200" dirty="0">
                <a:solidFill>
                  <a:schemeClr val="accent3">
                    <a:lumMod val="25000"/>
                  </a:schemeClr>
                </a:solidFill>
              </a:rPr>
              <a:t>Identify the relevant endpoints from SpaceX's API to gather historical launch data, including launch details, payloads, and landing outcomes.</a:t>
            </a:r>
            <a:br>
              <a:rPr lang="en-US" sz="2200" dirty="0">
                <a:solidFill>
                  <a:schemeClr val="accent3">
                    <a:lumMod val="25000"/>
                  </a:schemeClr>
                </a:solidFill>
              </a:rPr>
            </a:br>
            <a:r>
              <a:rPr lang="en-US" sz="2200" b="1" dirty="0">
                <a:solidFill>
                  <a:srgbClr val="0B49CB"/>
                </a:solidFill>
              </a:rPr>
              <a:t>2. API Requests: </a:t>
            </a:r>
            <a:r>
              <a:rPr lang="en-US" sz="2200" dirty="0">
                <a:solidFill>
                  <a:schemeClr val="accent3">
                    <a:lumMod val="25000"/>
                  </a:schemeClr>
                </a:solidFill>
              </a:rPr>
              <a:t>Make REST API calls using Python libraries like requests to fetch data in JSON format.</a:t>
            </a:r>
            <a:br>
              <a:rPr lang="en-US" sz="2200" dirty="0">
                <a:solidFill>
                  <a:schemeClr val="accent3">
                    <a:lumMod val="25000"/>
                  </a:schemeClr>
                </a:solidFill>
              </a:rPr>
            </a:br>
            <a:r>
              <a:rPr lang="en-US" sz="2200" b="1" dirty="0">
                <a:solidFill>
                  <a:srgbClr val="0B49CB"/>
                </a:solidFill>
              </a:rPr>
              <a:t>3. Data Processing: </a:t>
            </a:r>
            <a:r>
              <a:rPr lang="en-US" sz="2200" dirty="0">
                <a:solidFill>
                  <a:schemeClr val="accent3">
                    <a:lumMod val="25000"/>
                  </a:schemeClr>
                </a:solidFill>
              </a:rPr>
              <a:t>Process and clean the API data, transforming it into a structured format for use in machine learning models.</a:t>
            </a:r>
            <a:br>
              <a:rPr lang="en-US" sz="2200" dirty="0">
                <a:solidFill>
                  <a:schemeClr val="accent3">
                    <a:lumMod val="25000"/>
                  </a:schemeClr>
                </a:solidFill>
              </a:rPr>
            </a:br>
            <a:r>
              <a:rPr lang="en-US" sz="2200" b="1" dirty="0">
                <a:solidFill>
                  <a:srgbClr val="0B49CB"/>
                </a:solidFill>
              </a:rPr>
              <a:t>4. Data Integration: </a:t>
            </a:r>
            <a:r>
              <a:rPr lang="en-US" sz="2200" dirty="0">
                <a:solidFill>
                  <a:schemeClr val="accent3">
                    <a:lumMod val="25000"/>
                  </a:schemeClr>
                </a:solidFill>
              </a:rPr>
              <a:t>Combine the API data with additional datasets (e.g., web scraping data or SQL data) to create a comprehensive dataset for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rPr>
              <a:t>CAPSTONE PROJECT URL: </a:t>
            </a:r>
            <a:r>
              <a:rPr lang="en-US" sz="2200" u="sng" dirty="0">
                <a:solidFill>
                  <a:srgbClr val="0B49CB"/>
                </a:solidFill>
              </a:rPr>
              <a:t>https://github.com/mst141umiami/CAPSTONE.git </a:t>
            </a:r>
            <a:endParaRPr lang="en-US" sz="2200" u="sng" dirty="0">
              <a:solidFill>
                <a:schemeClr val="accent3">
                  <a:lumMod val="25000"/>
                </a:schemeClr>
              </a:solidFill>
            </a:endParaRPr>
          </a:p>
          <a:p>
            <a:pPr>
              <a:lnSpc>
                <a:spcPct val="100000"/>
              </a:lnSpc>
              <a:spcBef>
                <a:spcPts val="1400"/>
              </a:spcBef>
            </a:pPr>
            <a:r>
              <a:rPr lang="en-US" sz="2200" b="1" dirty="0">
                <a:solidFill>
                  <a:schemeClr val="accent3">
                    <a:lumMod val="25000"/>
                  </a:schemeClr>
                </a:solidFill>
              </a:rPr>
              <a:t>SpaceX API calls notebook file name: </a:t>
            </a:r>
            <a:br>
              <a:rPr lang="en-US" sz="2200" dirty="0">
                <a:solidFill>
                  <a:schemeClr val="accent3">
                    <a:lumMod val="25000"/>
                  </a:schemeClr>
                </a:solidFill>
              </a:rPr>
            </a:br>
            <a:r>
              <a:rPr lang="en-US" sz="2200" dirty="0" err="1">
                <a:solidFill>
                  <a:srgbClr val="0B49CB"/>
                </a:solidFill>
              </a:rPr>
              <a:t>jupyter</a:t>
            </a:r>
            <a:r>
              <a:rPr lang="en-US" sz="2200" dirty="0">
                <a:solidFill>
                  <a:srgbClr val="0B49CB"/>
                </a:solidFill>
              </a:rPr>
              <a:t>-labs-</a:t>
            </a:r>
            <a:r>
              <a:rPr lang="en-US" sz="2200" dirty="0" err="1">
                <a:solidFill>
                  <a:srgbClr val="0B49CB"/>
                </a:solidFill>
              </a:rPr>
              <a:t>spacex</a:t>
            </a:r>
            <a:r>
              <a:rPr lang="en-US" sz="2200" dirty="0">
                <a:solidFill>
                  <a:srgbClr val="0B49CB"/>
                </a:solidFill>
              </a:rPr>
              <a:t>-data-collection-</a:t>
            </a:r>
            <a:r>
              <a:rPr lang="en-US" sz="2200" dirty="0" err="1">
                <a:solidFill>
                  <a:srgbClr val="0B49CB"/>
                </a:solidFill>
              </a:rPr>
              <a:t>api.ipynb</a:t>
            </a:r>
            <a:endParaRPr lang="en-US" sz="2200" dirty="0">
              <a:solidFill>
                <a:srgbClr val="0B49CB"/>
              </a:solidFill>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2210205-7B7E-1AF7-1F8C-CD236634BAF4}"/>
              </a:ext>
            </a:extLst>
          </p:cNvPr>
          <p:cNvPicPr>
            <a:picLocks noChangeAspect="1"/>
          </p:cNvPicPr>
          <p:nvPr/>
        </p:nvPicPr>
        <p:blipFill>
          <a:blip r:embed="rId3"/>
          <a:stretch>
            <a:fillRect/>
          </a:stretch>
        </p:blipFill>
        <p:spPr>
          <a:xfrm>
            <a:off x="8209503" y="1396720"/>
            <a:ext cx="2496103" cy="5230167"/>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651</TotalTime>
  <Words>6023</Words>
  <Application>Microsoft Office PowerPoint</Application>
  <PresentationFormat>Widescreen</PresentationFormat>
  <Paragraphs>294</Paragraphs>
  <Slides>52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Tourelle, Madeleine Samantha</cp:lastModifiedBy>
  <cp:revision>282</cp:revision>
  <dcterms:created xsi:type="dcterms:W3CDTF">2021-04-29T18:58:34Z</dcterms:created>
  <dcterms:modified xsi:type="dcterms:W3CDTF">2024-12-06T19:37:34Z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